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61" r:id="rId2"/>
    <p:sldId id="257" r:id="rId3"/>
    <p:sldId id="262" r:id="rId4"/>
    <p:sldId id="285" r:id="rId5"/>
    <p:sldId id="263" r:id="rId6"/>
    <p:sldId id="271" r:id="rId7"/>
    <p:sldId id="281" r:id="rId8"/>
    <p:sldId id="268" r:id="rId9"/>
    <p:sldId id="287" r:id="rId10"/>
    <p:sldId id="306" r:id="rId11"/>
    <p:sldId id="288" r:id="rId12"/>
    <p:sldId id="269" r:id="rId13"/>
    <p:sldId id="289" r:id="rId14"/>
    <p:sldId id="309" r:id="rId15"/>
    <p:sldId id="290" r:id="rId16"/>
    <p:sldId id="273" r:id="rId17"/>
    <p:sldId id="292" r:id="rId18"/>
    <p:sldId id="310" r:id="rId19"/>
    <p:sldId id="274" r:id="rId20"/>
    <p:sldId id="293" r:id="rId21"/>
    <p:sldId id="275" r:id="rId22"/>
    <p:sldId id="294" r:id="rId23"/>
    <p:sldId id="307" r:id="rId24"/>
    <p:sldId id="276" r:id="rId25"/>
    <p:sldId id="295" r:id="rId26"/>
    <p:sldId id="308" r:id="rId27"/>
    <p:sldId id="286" r:id="rId28"/>
    <p:sldId id="264" r:id="rId29"/>
    <p:sldId id="266" r:id="rId30"/>
    <p:sldId id="277" r:id="rId31"/>
    <p:sldId id="279" r:id="rId32"/>
    <p:sldId id="304" r:id="rId33"/>
    <p:sldId id="305" r:id="rId34"/>
    <p:sldId id="296" r:id="rId35"/>
    <p:sldId id="297" r:id="rId36"/>
    <p:sldId id="278" r:id="rId37"/>
    <p:sldId id="282" r:id="rId38"/>
    <p:sldId id="283" r:id="rId39"/>
    <p:sldId id="298" r:id="rId40"/>
    <p:sldId id="284" r:id="rId41"/>
    <p:sldId id="302" r:id="rId42"/>
    <p:sldId id="299" r:id="rId43"/>
    <p:sldId id="300" r:id="rId44"/>
    <p:sldId id="260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19"/>
    <p:restoredTop sz="66960"/>
  </p:normalViewPr>
  <p:slideViewPr>
    <p:cSldViewPr snapToGrid="0" snapToObjects="1">
      <p:cViewPr varScale="1">
        <p:scale>
          <a:sx n="87" d="100"/>
          <a:sy n="87" d="100"/>
        </p:scale>
        <p:origin x="208" y="5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335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1B2DFF-C91C-424D-95BB-DF990F6ED275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20A87A2-B405-1548-8F34-388C8D05C5B7}">
      <dgm:prSet phldrT="[文本]" custT="1"/>
      <dgm:spPr>
        <a:xfrm>
          <a:off x="1395006" y="1257718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2017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88A397FF-E83C-3041-9656-57F6F89527CB}" type="parTrans" cxnId="{3FBA3CAE-7F0B-4F4A-ADBF-1FCA60FA59C1}">
      <dgm:prSet/>
      <dgm:spPr/>
      <dgm:t>
        <a:bodyPr/>
        <a:lstStyle/>
        <a:p>
          <a:endParaRPr lang="zh-CN" altLang="en-US"/>
        </a:p>
      </dgm:t>
    </dgm:pt>
    <dgm:pt modelId="{40B800F7-E317-AB47-9EC7-C3301BD074DD}" type="sibTrans" cxnId="{3FBA3CAE-7F0B-4F4A-ADBF-1FCA60FA59C1}">
      <dgm:prSet/>
      <dgm:spPr/>
      <dgm:t>
        <a:bodyPr/>
        <a:lstStyle/>
        <a:p>
          <a:endParaRPr lang="zh-CN" altLang="en-US"/>
        </a:p>
      </dgm:t>
    </dgm:pt>
    <dgm:pt modelId="{3F44BE08-DF02-584A-A0C5-3345E9B49CC4}">
      <dgm:prSet phldrT="[文本]" custT="1"/>
      <dgm:spPr>
        <a:xfrm>
          <a:off x="2905451" y="883956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2018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880F77B1-C911-B243-995C-B31204653236}" type="parTrans" cxnId="{07D50A56-7065-4849-BC4A-EC23C31AA4E7}">
      <dgm:prSet/>
      <dgm:spPr/>
      <dgm:t>
        <a:bodyPr/>
        <a:lstStyle/>
        <a:p>
          <a:endParaRPr lang="zh-CN" altLang="en-US"/>
        </a:p>
      </dgm:t>
    </dgm:pt>
    <dgm:pt modelId="{A98F2C3B-76F2-7B4E-A5B7-1FBF20EC308E}" type="sibTrans" cxnId="{07D50A56-7065-4849-BC4A-EC23C31AA4E7}">
      <dgm:prSet/>
      <dgm:spPr/>
      <dgm:t>
        <a:bodyPr/>
        <a:lstStyle/>
        <a:p>
          <a:endParaRPr lang="zh-CN" altLang="en-US"/>
        </a:p>
      </dgm:t>
    </dgm:pt>
    <dgm:pt modelId="{F774660E-49C3-7045-944C-2DB1A9F8B799}">
      <dgm:prSet phldrT="[文本]" custT="1"/>
      <dgm:spPr>
        <a:xfrm>
          <a:off x="4415897" y="510195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2019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DA4A05ED-CD65-D849-95CD-A4C7DF1A1ADF}" type="parTrans" cxnId="{FB4FB61D-5E1C-DE41-A19D-4F219E61E4D1}">
      <dgm:prSet/>
      <dgm:spPr/>
      <dgm:t>
        <a:bodyPr/>
        <a:lstStyle/>
        <a:p>
          <a:endParaRPr lang="zh-CN" altLang="en-US"/>
        </a:p>
      </dgm:t>
    </dgm:pt>
    <dgm:pt modelId="{3697F3F8-D441-A640-9B9C-0757D3219BC8}" type="sibTrans" cxnId="{FB4FB61D-5E1C-DE41-A19D-4F219E61E4D1}">
      <dgm:prSet/>
      <dgm:spPr/>
      <dgm:t>
        <a:bodyPr/>
        <a:lstStyle/>
        <a:p>
          <a:endParaRPr lang="zh-CN" altLang="en-US"/>
        </a:p>
      </dgm:t>
    </dgm:pt>
    <dgm:pt modelId="{136F00E8-9CFD-AF43-B73C-6D962B504ABC}">
      <dgm:prSet phldrT="[文本]" custT="1"/>
      <dgm:spPr>
        <a:xfrm>
          <a:off x="1395006" y="1257718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</dgm:t>
    </dgm:pt>
    <dgm:pt modelId="{CDA99F67-A608-E546-AB3A-9472F18B2CE1}" type="parTrans" cxnId="{B66C5094-4171-6F48-91B5-E190414E46BB}">
      <dgm:prSet/>
      <dgm:spPr/>
      <dgm:t>
        <a:bodyPr/>
        <a:lstStyle/>
        <a:p>
          <a:endParaRPr lang="zh-CN" altLang="en-US"/>
        </a:p>
      </dgm:t>
    </dgm:pt>
    <dgm:pt modelId="{751CAA08-D63B-C44C-97A4-D3483D6F1E8F}" type="sibTrans" cxnId="{B66C5094-4171-6F48-91B5-E190414E46BB}">
      <dgm:prSet/>
      <dgm:spPr/>
      <dgm:t>
        <a:bodyPr/>
        <a:lstStyle/>
        <a:p>
          <a:endParaRPr lang="zh-CN" altLang="en-US"/>
        </a:p>
      </dgm:t>
    </dgm:pt>
    <dgm:pt modelId="{F86FDCFA-1D2C-4D41-9C4B-2318F9CE42D0}">
      <dgm:prSet phldrT="[文本]" custT="1"/>
      <dgm:spPr>
        <a:xfrm>
          <a:off x="1395006" y="1257718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gm:t>
    </dgm:pt>
    <dgm:pt modelId="{7220EF8F-A294-1F4D-8C8D-27E755E2687E}" type="parTrans" cxnId="{35805D23-37B8-FD40-B260-5EF794EBB9A4}">
      <dgm:prSet/>
      <dgm:spPr/>
      <dgm:t>
        <a:bodyPr/>
        <a:lstStyle/>
        <a:p>
          <a:endParaRPr lang="zh-CN" altLang="en-US"/>
        </a:p>
      </dgm:t>
    </dgm:pt>
    <dgm:pt modelId="{2466CE5A-81C0-FF45-A086-622E7D029DEF}" type="sibTrans" cxnId="{35805D23-37B8-FD40-B260-5EF794EBB9A4}">
      <dgm:prSet/>
      <dgm:spPr/>
      <dgm:t>
        <a:bodyPr/>
        <a:lstStyle/>
        <a:p>
          <a:endParaRPr lang="zh-CN" altLang="en-US"/>
        </a:p>
      </dgm:t>
    </dgm:pt>
    <dgm:pt modelId="{7F72E95E-907B-DF49-B12B-A7A392EE8ADD}">
      <dgm:prSet phldrT="[文本]" custT="1"/>
      <dgm:spPr>
        <a:xfrm>
          <a:off x="2905451" y="883956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</dgm:t>
    </dgm:pt>
    <dgm:pt modelId="{515C5815-E965-A141-A8A2-FF39F4141F08}" type="parTrans" cxnId="{2281C21D-F2AD-8949-9701-FB7A6BF1CC09}">
      <dgm:prSet/>
      <dgm:spPr/>
      <dgm:t>
        <a:bodyPr/>
        <a:lstStyle/>
        <a:p>
          <a:endParaRPr lang="zh-CN" altLang="en-US"/>
        </a:p>
      </dgm:t>
    </dgm:pt>
    <dgm:pt modelId="{56473256-D3E5-9F4F-9033-64BBEED587E0}" type="sibTrans" cxnId="{2281C21D-F2AD-8949-9701-FB7A6BF1CC09}">
      <dgm:prSet/>
      <dgm:spPr/>
      <dgm:t>
        <a:bodyPr/>
        <a:lstStyle/>
        <a:p>
          <a:endParaRPr lang="zh-CN" altLang="en-US"/>
        </a:p>
      </dgm:t>
    </dgm:pt>
    <dgm:pt modelId="{05471BAA-D29D-C24A-BA6E-B84785190B4E}">
      <dgm:prSet phldrT="[文本]" custT="1"/>
      <dgm:spPr>
        <a:xfrm>
          <a:off x="2905451" y="883956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gm:t>
    </dgm:pt>
    <dgm:pt modelId="{5220C466-FFB4-5541-97DF-F7F94AC3B2E5}" type="parTrans" cxnId="{4515D180-F7D1-9447-A8A3-3FBF60C7A889}">
      <dgm:prSet/>
      <dgm:spPr/>
      <dgm:t>
        <a:bodyPr/>
        <a:lstStyle/>
        <a:p>
          <a:endParaRPr lang="zh-CN" altLang="en-US"/>
        </a:p>
      </dgm:t>
    </dgm:pt>
    <dgm:pt modelId="{2A662EB7-222C-C447-A219-869A9E3A7819}" type="sibTrans" cxnId="{4515D180-F7D1-9447-A8A3-3FBF60C7A889}">
      <dgm:prSet/>
      <dgm:spPr/>
      <dgm:t>
        <a:bodyPr/>
        <a:lstStyle/>
        <a:p>
          <a:endParaRPr lang="zh-CN" altLang="en-US"/>
        </a:p>
      </dgm:t>
    </dgm:pt>
    <dgm:pt modelId="{E810330D-30EE-0242-89B3-4BB02C058C88}">
      <dgm:prSet phldrT="[文本]" custT="1"/>
      <dgm:spPr>
        <a:xfrm>
          <a:off x="4415897" y="510195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自然语言理解评测</a:t>
          </a:r>
        </a:p>
      </dgm:t>
    </dgm:pt>
    <dgm:pt modelId="{63201DB8-0233-2F45-A776-685C7FF34DFE}" type="parTrans" cxnId="{5C571986-FCF9-AE42-85C6-716429391E52}">
      <dgm:prSet/>
      <dgm:spPr/>
      <dgm:t>
        <a:bodyPr/>
        <a:lstStyle/>
        <a:p>
          <a:endParaRPr lang="zh-CN" altLang="en-US"/>
        </a:p>
      </dgm:t>
    </dgm:pt>
    <dgm:pt modelId="{CE2D9646-3042-F043-A5B5-C2893AD65B7E}" type="sibTrans" cxnId="{5C571986-FCF9-AE42-85C6-716429391E52}">
      <dgm:prSet/>
      <dgm:spPr/>
      <dgm:t>
        <a:bodyPr/>
        <a:lstStyle/>
        <a:p>
          <a:endParaRPr lang="zh-CN" altLang="en-US"/>
        </a:p>
      </dgm:t>
    </dgm:pt>
    <dgm:pt modelId="{5F40033B-2797-D24E-8FC7-668076492778}">
      <dgm:prSet phldrT="[文本]" custT="1"/>
      <dgm:spPr>
        <a:xfrm>
          <a:off x="4415897" y="510195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个性化对话竞赛</a:t>
          </a:r>
        </a:p>
      </dgm:t>
    </dgm:pt>
    <dgm:pt modelId="{788E29B0-6EEF-FF41-AB0C-D4FE5495EC61}" type="parTrans" cxnId="{BC8F4D10-37DF-4744-9DAC-7CFD8AC902EF}">
      <dgm:prSet/>
      <dgm:spPr/>
      <dgm:t>
        <a:bodyPr/>
        <a:lstStyle/>
        <a:p>
          <a:endParaRPr lang="zh-CN" altLang="en-US"/>
        </a:p>
      </dgm:t>
    </dgm:pt>
    <dgm:pt modelId="{5A88E801-285D-364A-9225-5FC3A68E9FBA}" type="sibTrans" cxnId="{BC8F4D10-37DF-4744-9DAC-7CFD8AC902EF}">
      <dgm:prSet/>
      <dgm:spPr/>
      <dgm:t>
        <a:bodyPr/>
        <a:lstStyle/>
        <a:p>
          <a:endParaRPr lang="zh-CN" altLang="en-US"/>
        </a:p>
      </dgm:t>
    </dgm:pt>
    <dgm:pt modelId="{94ECA484-15F8-344C-BFFF-B578FF9B195E}">
      <dgm:prSet phldrT="[文本]" custT="1"/>
      <dgm:spPr>
        <a:xfrm>
          <a:off x="5926343" y="136434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2020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8E61BBFC-F8A2-7042-90C9-481A5D13D1D7}" type="parTrans" cxnId="{1C727304-7E91-DA49-8EAE-5A2C789BDF30}">
      <dgm:prSet/>
      <dgm:spPr/>
      <dgm:t>
        <a:bodyPr/>
        <a:lstStyle/>
        <a:p>
          <a:endParaRPr lang="zh-CN" altLang="en-US"/>
        </a:p>
      </dgm:t>
    </dgm:pt>
    <dgm:pt modelId="{D29E40D5-2D00-C842-B2F1-69ABD40B5408}" type="sibTrans" cxnId="{1C727304-7E91-DA49-8EAE-5A2C789BDF30}">
      <dgm:prSet/>
      <dgm:spPr/>
      <dgm:t>
        <a:bodyPr/>
        <a:lstStyle/>
        <a:p>
          <a:endParaRPr lang="zh-CN" altLang="en-US"/>
        </a:p>
      </dgm:t>
    </dgm:pt>
    <dgm:pt modelId="{33BC206B-2481-1B40-B0CB-F5D0FC189AE7}">
      <dgm:prSet phldrT="[文本]" custT="1"/>
      <dgm:spPr>
        <a:xfrm>
          <a:off x="5926343" y="136434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小样本对话语言理解技术评测</a:t>
          </a:r>
        </a:p>
      </dgm:t>
    </dgm:pt>
    <dgm:pt modelId="{6BFB6784-1BB7-274F-A803-CDB034CEA3F4}" type="parTrans" cxnId="{1EFDFAB9-E46D-DE48-8A35-BF2372A1AA62}">
      <dgm:prSet/>
      <dgm:spPr/>
      <dgm:t>
        <a:bodyPr/>
        <a:lstStyle/>
        <a:p>
          <a:endParaRPr lang="zh-CN" altLang="en-US"/>
        </a:p>
      </dgm:t>
    </dgm:pt>
    <dgm:pt modelId="{39A5D507-6977-B144-A440-1CE81F3EAA1F}" type="sibTrans" cxnId="{1EFDFAB9-E46D-DE48-8A35-BF2372A1AA62}">
      <dgm:prSet/>
      <dgm:spPr/>
      <dgm:t>
        <a:bodyPr/>
        <a:lstStyle/>
        <a:p>
          <a:endParaRPr lang="zh-CN" altLang="en-US"/>
        </a:p>
      </dgm:t>
    </dgm:pt>
    <dgm:pt modelId="{1A51C3C2-C9E0-9846-8174-96BE7268C448}">
      <dgm:prSet phldrT="[文本]" custT="1"/>
      <dgm:spPr>
        <a:xfrm>
          <a:off x="5926343" y="136434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知识驱动的多轮对话竞赛</a:t>
          </a:r>
        </a:p>
      </dgm:t>
    </dgm:pt>
    <dgm:pt modelId="{1D3B3439-6BBD-B742-A845-75B7871DA6B3}" type="parTrans" cxnId="{62F15AA0-38C1-994A-B37C-10344D5B000C}">
      <dgm:prSet/>
      <dgm:spPr/>
      <dgm:t>
        <a:bodyPr/>
        <a:lstStyle/>
        <a:p>
          <a:endParaRPr lang="zh-CN" altLang="en-US"/>
        </a:p>
      </dgm:t>
    </dgm:pt>
    <dgm:pt modelId="{BE1B93B9-A98E-FB4B-8203-C4688AD0659D}" type="sibTrans" cxnId="{62F15AA0-38C1-994A-B37C-10344D5B000C}">
      <dgm:prSet/>
      <dgm:spPr/>
      <dgm:t>
        <a:bodyPr/>
        <a:lstStyle/>
        <a:p>
          <a:endParaRPr lang="zh-CN" altLang="en-US"/>
        </a:p>
      </dgm:t>
    </dgm:pt>
    <dgm:pt modelId="{B8F12BE6-7725-6947-A6E0-EA3A24DDF2AA}" type="pres">
      <dgm:prSet presAssocID="{701B2DFF-C91C-424D-95BB-DF990F6ED275}" presName="rootnode" presStyleCnt="0">
        <dgm:presLayoutVars>
          <dgm:chMax/>
          <dgm:chPref/>
          <dgm:dir/>
          <dgm:animLvl val="lvl"/>
        </dgm:presLayoutVars>
      </dgm:prSet>
      <dgm:spPr/>
    </dgm:pt>
    <dgm:pt modelId="{789B3A1F-0D36-4D48-8115-E390DC976804}" type="pres">
      <dgm:prSet presAssocID="{020A87A2-B405-1548-8F34-388C8D05C5B7}" presName="composite" presStyleCnt="0"/>
      <dgm:spPr/>
    </dgm:pt>
    <dgm:pt modelId="{88A88F4A-38CE-4F4D-949E-6B490550BD64}" type="pres">
      <dgm:prSet presAssocID="{020A87A2-B405-1548-8F34-388C8D05C5B7}" presName="LShape" presStyleLbl="alignNode1" presStyleIdx="0" presStyleCnt="7"/>
      <dgm:spPr>
        <a:xfrm rot="5400000">
          <a:off x="1532104" y="849381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2A4D7E0E-0E36-CD47-B98A-1BB5B2CB63C5}" type="pres">
      <dgm:prSet presAssocID="{020A87A2-B405-1548-8F34-388C8D05C5B7}" presName="ParentText" presStyleLbl="revTx" presStyleIdx="0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9960D440-F5D5-BB46-A111-E3CE712F03B6}" type="pres">
      <dgm:prSet presAssocID="{020A87A2-B405-1548-8F34-388C8D05C5B7}" presName="Triangle" presStyleLbl="alignNode1" presStyleIdx="1" presStyleCnt="7"/>
      <dgm:spPr>
        <a:xfrm>
          <a:off x="2396035" y="748766"/>
          <a:ext cx="232797" cy="23279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623C51BF-6496-FE49-8E67-14E2FC8B4B46}" type="pres">
      <dgm:prSet presAssocID="{40B800F7-E317-AB47-9EC7-C3301BD074DD}" presName="sibTrans" presStyleCnt="0"/>
      <dgm:spPr/>
    </dgm:pt>
    <dgm:pt modelId="{7DA06E99-DD66-B746-943C-B9C15CE8FE23}" type="pres">
      <dgm:prSet presAssocID="{40B800F7-E317-AB47-9EC7-C3301BD074DD}" presName="space" presStyleCnt="0"/>
      <dgm:spPr/>
    </dgm:pt>
    <dgm:pt modelId="{EC6C4AA4-2FF3-4242-9ADA-5DB8A8AF38B1}" type="pres">
      <dgm:prSet presAssocID="{3F44BE08-DF02-584A-A0C5-3345E9B49CC4}" presName="composite" presStyleCnt="0"/>
      <dgm:spPr/>
    </dgm:pt>
    <dgm:pt modelId="{817322FD-C2E1-8E43-9194-B72111B1D082}" type="pres">
      <dgm:prSet presAssocID="{3F44BE08-DF02-584A-A0C5-3345E9B49CC4}" presName="LShape" presStyleLbl="alignNode1" presStyleIdx="2" presStyleCnt="7"/>
      <dgm:spPr>
        <a:xfrm rot="5400000">
          <a:off x="3042550" y="475620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F4BA69E6-BFDC-2E4F-A0E4-A5CD91A88617}" type="pres">
      <dgm:prSet presAssocID="{3F44BE08-DF02-584A-A0C5-3345E9B49CC4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922B0EF8-60CF-A443-A981-0418805625F8}" type="pres">
      <dgm:prSet presAssocID="{3F44BE08-DF02-584A-A0C5-3345E9B49CC4}" presName="Triangle" presStyleLbl="alignNode1" presStyleIdx="3" presStyleCnt="7"/>
      <dgm:spPr>
        <a:xfrm>
          <a:off x="3906481" y="375005"/>
          <a:ext cx="232797" cy="23279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AA5A4335-8B4D-1042-B0AD-E3B0F88B6D96}" type="pres">
      <dgm:prSet presAssocID="{A98F2C3B-76F2-7B4E-A5B7-1FBF20EC308E}" presName="sibTrans" presStyleCnt="0"/>
      <dgm:spPr/>
    </dgm:pt>
    <dgm:pt modelId="{E3C6123D-18D6-C147-91A4-8AFD12BA8915}" type="pres">
      <dgm:prSet presAssocID="{A98F2C3B-76F2-7B4E-A5B7-1FBF20EC308E}" presName="space" presStyleCnt="0"/>
      <dgm:spPr/>
    </dgm:pt>
    <dgm:pt modelId="{D9318400-7C93-5545-985F-546A25C55B37}" type="pres">
      <dgm:prSet presAssocID="{F774660E-49C3-7045-944C-2DB1A9F8B799}" presName="composite" presStyleCnt="0"/>
      <dgm:spPr/>
    </dgm:pt>
    <dgm:pt modelId="{CF3606F5-D1C0-D84F-8138-CBB5D14C21AE}" type="pres">
      <dgm:prSet presAssocID="{F774660E-49C3-7045-944C-2DB1A9F8B799}" presName="LShape" presStyleLbl="alignNode1" presStyleIdx="4" presStyleCnt="7"/>
      <dgm:spPr>
        <a:xfrm rot="5400000">
          <a:off x="4552996" y="101858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B3DD3EB4-4744-B94D-9808-E2086BECF1B5}" type="pres">
      <dgm:prSet presAssocID="{F774660E-49C3-7045-944C-2DB1A9F8B799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B77E36C9-8CF1-3748-AA0D-B3BE821AF839}" type="pres">
      <dgm:prSet presAssocID="{F774660E-49C3-7045-944C-2DB1A9F8B799}" presName="Triangle" presStyleLbl="alignNode1" presStyleIdx="5" presStyleCnt="7"/>
      <dgm:spPr>
        <a:xfrm>
          <a:off x="5416927" y="1244"/>
          <a:ext cx="232797" cy="23279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8D6501F7-F87A-7C48-9A8B-4FB4947AA318}" type="pres">
      <dgm:prSet presAssocID="{3697F3F8-D441-A640-9B9C-0757D3219BC8}" presName="sibTrans" presStyleCnt="0"/>
      <dgm:spPr/>
    </dgm:pt>
    <dgm:pt modelId="{7F54F49D-BB84-0E46-B3DC-4CCFF0C032D2}" type="pres">
      <dgm:prSet presAssocID="{3697F3F8-D441-A640-9B9C-0757D3219BC8}" presName="space" presStyleCnt="0"/>
      <dgm:spPr/>
    </dgm:pt>
    <dgm:pt modelId="{59F82F14-F674-A542-A85D-101A0BA66639}" type="pres">
      <dgm:prSet presAssocID="{94ECA484-15F8-344C-BFFF-B578FF9B195E}" presName="composite" presStyleCnt="0"/>
      <dgm:spPr/>
    </dgm:pt>
    <dgm:pt modelId="{6D8B5A16-4C61-0B4F-B929-60D5F73ADE49}" type="pres">
      <dgm:prSet presAssocID="{94ECA484-15F8-344C-BFFF-B578FF9B195E}" presName="LShape" presStyleLbl="alignNode1" presStyleIdx="6" presStyleCnt="7"/>
      <dgm:spPr>
        <a:xfrm rot="5400000">
          <a:off x="6063441" y="-271902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CB3CBB3A-31E3-EA4F-9157-97B0D1B0910B}" type="pres">
      <dgm:prSet presAssocID="{94ECA484-15F8-344C-BFFF-B578FF9B195E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C727304-7E91-DA49-8EAE-5A2C789BDF30}" srcId="{701B2DFF-C91C-424D-95BB-DF990F6ED275}" destId="{94ECA484-15F8-344C-BFFF-B578FF9B195E}" srcOrd="3" destOrd="0" parTransId="{8E61BBFC-F8A2-7042-90C9-481A5D13D1D7}" sibTransId="{D29E40D5-2D00-C842-B2F1-69ABD40B5408}"/>
    <dgm:cxn modelId="{A70B360A-638F-4B40-A19B-9B96B2415BC5}" type="presOf" srcId="{F86FDCFA-1D2C-4D41-9C4B-2318F9CE42D0}" destId="{2A4D7E0E-0E36-CD47-B98A-1BB5B2CB63C5}" srcOrd="0" destOrd="2" presId="urn:microsoft.com/office/officeart/2009/3/layout/StepUpProcess"/>
    <dgm:cxn modelId="{BC8F4D10-37DF-4744-9DAC-7CFD8AC902EF}" srcId="{F774660E-49C3-7045-944C-2DB1A9F8B799}" destId="{5F40033B-2797-D24E-8FC7-668076492778}" srcOrd="1" destOrd="0" parTransId="{788E29B0-6EEF-FF41-AB0C-D4FE5495EC61}" sibTransId="{5A88E801-285D-364A-9225-5FC3A68E9FBA}"/>
    <dgm:cxn modelId="{FB4FB61D-5E1C-DE41-A19D-4F219E61E4D1}" srcId="{701B2DFF-C91C-424D-95BB-DF990F6ED275}" destId="{F774660E-49C3-7045-944C-2DB1A9F8B799}" srcOrd="2" destOrd="0" parTransId="{DA4A05ED-CD65-D849-95CD-A4C7DF1A1ADF}" sibTransId="{3697F3F8-D441-A640-9B9C-0757D3219BC8}"/>
    <dgm:cxn modelId="{2281C21D-F2AD-8949-9701-FB7A6BF1CC09}" srcId="{3F44BE08-DF02-584A-A0C5-3345E9B49CC4}" destId="{7F72E95E-907B-DF49-B12B-A7A392EE8ADD}" srcOrd="0" destOrd="0" parTransId="{515C5815-E965-A141-A8A2-FF39F4141F08}" sibTransId="{56473256-D3E5-9F4F-9033-64BBEED587E0}"/>
    <dgm:cxn modelId="{35805D23-37B8-FD40-B260-5EF794EBB9A4}" srcId="{020A87A2-B405-1548-8F34-388C8D05C5B7}" destId="{F86FDCFA-1D2C-4D41-9C4B-2318F9CE42D0}" srcOrd="1" destOrd="0" parTransId="{7220EF8F-A294-1F4D-8C8D-27E755E2687E}" sibTransId="{2466CE5A-81C0-FF45-A086-622E7D029DEF}"/>
    <dgm:cxn modelId="{9CDE1F33-2B8B-514B-AD9E-9098D92D7268}" type="presOf" srcId="{7F72E95E-907B-DF49-B12B-A7A392EE8ADD}" destId="{F4BA69E6-BFDC-2E4F-A0E4-A5CD91A88617}" srcOrd="0" destOrd="1" presId="urn:microsoft.com/office/officeart/2009/3/layout/StepUpProcess"/>
    <dgm:cxn modelId="{C2D40451-31D8-5B4F-B4EA-3B85950D357D}" type="presOf" srcId="{F774660E-49C3-7045-944C-2DB1A9F8B799}" destId="{B3DD3EB4-4744-B94D-9808-E2086BECF1B5}" srcOrd="0" destOrd="0" presId="urn:microsoft.com/office/officeart/2009/3/layout/StepUpProcess"/>
    <dgm:cxn modelId="{07D50A56-7065-4849-BC4A-EC23C31AA4E7}" srcId="{701B2DFF-C91C-424D-95BB-DF990F6ED275}" destId="{3F44BE08-DF02-584A-A0C5-3345E9B49CC4}" srcOrd="1" destOrd="0" parTransId="{880F77B1-C911-B243-995C-B31204653236}" sibTransId="{A98F2C3B-76F2-7B4E-A5B7-1FBF20EC308E}"/>
    <dgm:cxn modelId="{D6080558-5383-0B43-89D0-1F538D665754}" type="presOf" srcId="{5F40033B-2797-D24E-8FC7-668076492778}" destId="{B3DD3EB4-4744-B94D-9808-E2086BECF1B5}" srcOrd="0" destOrd="2" presId="urn:microsoft.com/office/officeart/2009/3/layout/StepUpProcess"/>
    <dgm:cxn modelId="{B195065F-1A4D-6E44-BE17-18406503AC27}" type="presOf" srcId="{136F00E8-9CFD-AF43-B73C-6D962B504ABC}" destId="{2A4D7E0E-0E36-CD47-B98A-1BB5B2CB63C5}" srcOrd="0" destOrd="1" presId="urn:microsoft.com/office/officeart/2009/3/layout/StepUpProcess"/>
    <dgm:cxn modelId="{9D35505F-3F20-4940-8396-82422A11072C}" type="presOf" srcId="{33BC206B-2481-1B40-B0CB-F5D0FC189AE7}" destId="{CB3CBB3A-31E3-EA4F-9157-97B0D1B0910B}" srcOrd="0" destOrd="1" presId="urn:microsoft.com/office/officeart/2009/3/layout/StepUpProcess"/>
    <dgm:cxn modelId="{4515D180-F7D1-9447-A8A3-3FBF60C7A889}" srcId="{3F44BE08-DF02-584A-A0C5-3345E9B49CC4}" destId="{05471BAA-D29D-C24A-BA6E-B84785190B4E}" srcOrd="1" destOrd="0" parTransId="{5220C466-FFB4-5541-97DF-F7F94AC3B2E5}" sibTransId="{2A662EB7-222C-C447-A219-869A9E3A7819}"/>
    <dgm:cxn modelId="{B3CA2983-61FE-4540-B9DE-B9FC241D832D}" type="presOf" srcId="{3F44BE08-DF02-584A-A0C5-3345E9B49CC4}" destId="{F4BA69E6-BFDC-2E4F-A0E4-A5CD91A88617}" srcOrd="0" destOrd="0" presId="urn:microsoft.com/office/officeart/2009/3/layout/StepUpProcess"/>
    <dgm:cxn modelId="{5C571986-FCF9-AE42-85C6-716429391E52}" srcId="{F774660E-49C3-7045-944C-2DB1A9F8B799}" destId="{E810330D-30EE-0242-89B3-4BB02C058C88}" srcOrd="0" destOrd="0" parTransId="{63201DB8-0233-2F45-A776-685C7FF34DFE}" sibTransId="{CE2D9646-3042-F043-A5B5-C2893AD65B7E}"/>
    <dgm:cxn modelId="{B66C5094-4171-6F48-91B5-E190414E46BB}" srcId="{020A87A2-B405-1548-8F34-388C8D05C5B7}" destId="{136F00E8-9CFD-AF43-B73C-6D962B504ABC}" srcOrd="0" destOrd="0" parTransId="{CDA99F67-A608-E546-AB3A-9472F18B2CE1}" sibTransId="{751CAA08-D63B-C44C-97A4-D3483D6F1E8F}"/>
    <dgm:cxn modelId="{62F15AA0-38C1-994A-B37C-10344D5B000C}" srcId="{94ECA484-15F8-344C-BFFF-B578FF9B195E}" destId="{1A51C3C2-C9E0-9846-8174-96BE7268C448}" srcOrd="1" destOrd="0" parTransId="{1D3B3439-6BBD-B742-A845-75B7871DA6B3}" sibTransId="{BE1B93B9-A98E-FB4B-8203-C4688AD0659D}"/>
    <dgm:cxn modelId="{013C84A2-AC0A-DC4F-A7DC-DD1B55B4A75C}" type="presOf" srcId="{020A87A2-B405-1548-8F34-388C8D05C5B7}" destId="{2A4D7E0E-0E36-CD47-B98A-1BB5B2CB63C5}" srcOrd="0" destOrd="0" presId="urn:microsoft.com/office/officeart/2009/3/layout/StepUpProcess"/>
    <dgm:cxn modelId="{3FBA3CAE-7F0B-4F4A-ADBF-1FCA60FA59C1}" srcId="{701B2DFF-C91C-424D-95BB-DF990F6ED275}" destId="{020A87A2-B405-1548-8F34-388C8D05C5B7}" srcOrd="0" destOrd="0" parTransId="{88A397FF-E83C-3041-9656-57F6F89527CB}" sibTransId="{40B800F7-E317-AB47-9EC7-C3301BD074DD}"/>
    <dgm:cxn modelId="{468340B1-511D-3146-A94E-EAB081B65738}" type="presOf" srcId="{701B2DFF-C91C-424D-95BB-DF990F6ED275}" destId="{B8F12BE6-7725-6947-A6E0-EA3A24DDF2AA}" srcOrd="0" destOrd="0" presId="urn:microsoft.com/office/officeart/2009/3/layout/StepUpProcess"/>
    <dgm:cxn modelId="{1EFDFAB9-E46D-DE48-8A35-BF2372A1AA62}" srcId="{94ECA484-15F8-344C-BFFF-B578FF9B195E}" destId="{33BC206B-2481-1B40-B0CB-F5D0FC189AE7}" srcOrd="0" destOrd="0" parTransId="{6BFB6784-1BB7-274F-A803-CDB034CEA3F4}" sibTransId="{39A5D507-6977-B144-A440-1CE81F3EAA1F}"/>
    <dgm:cxn modelId="{899B21D4-5755-F647-BAB5-0083DAF74F2D}" type="presOf" srcId="{1A51C3C2-C9E0-9846-8174-96BE7268C448}" destId="{CB3CBB3A-31E3-EA4F-9157-97B0D1B0910B}" srcOrd="0" destOrd="2" presId="urn:microsoft.com/office/officeart/2009/3/layout/StepUpProcess"/>
    <dgm:cxn modelId="{CE6F50D4-1EA7-4C47-BE73-618AAEBB341E}" type="presOf" srcId="{05471BAA-D29D-C24A-BA6E-B84785190B4E}" destId="{F4BA69E6-BFDC-2E4F-A0E4-A5CD91A88617}" srcOrd="0" destOrd="2" presId="urn:microsoft.com/office/officeart/2009/3/layout/StepUpProcess"/>
    <dgm:cxn modelId="{95E2D1E3-D29E-9E49-9C10-42478F58B72F}" type="presOf" srcId="{94ECA484-15F8-344C-BFFF-B578FF9B195E}" destId="{CB3CBB3A-31E3-EA4F-9157-97B0D1B0910B}" srcOrd="0" destOrd="0" presId="urn:microsoft.com/office/officeart/2009/3/layout/StepUpProcess"/>
    <dgm:cxn modelId="{028FA9E9-A2BB-7044-B6AB-E0E33D6A714C}" type="presOf" srcId="{E810330D-30EE-0242-89B3-4BB02C058C88}" destId="{B3DD3EB4-4744-B94D-9808-E2086BECF1B5}" srcOrd="0" destOrd="1" presId="urn:microsoft.com/office/officeart/2009/3/layout/StepUpProcess"/>
    <dgm:cxn modelId="{A4991BB3-1942-3F41-AF4B-D03CF54A39D7}" type="presParOf" srcId="{B8F12BE6-7725-6947-A6E0-EA3A24DDF2AA}" destId="{789B3A1F-0D36-4D48-8115-E390DC976804}" srcOrd="0" destOrd="0" presId="urn:microsoft.com/office/officeart/2009/3/layout/StepUpProcess"/>
    <dgm:cxn modelId="{83143652-ED89-4C44-AADA-2250109311DF}" type="presParOf" srcId="{789B3A1F-0D36-4D48-8115-E390DC976804}" destId="{88A88F4A-38CE-4F4D-949E-6B490550BD64}" srcOrd="0" destOrd="0" presId="urn:microsoft.com/office/officeart/2009/3/layout/StepUpProcess"/>
    <dgm:cxn modelId="{A5ED72AB-8534-5744-A6D1-801235EC94AA}" type="presParOf" srcId="{789B3A1F-0D36-4D48-8115-E390DC976804}" destId="{2A4D7E0E-0E36-CD47-B98A-1BB5B2CB63C5}" srcOrd="1" destOrd="0" presId="urn:microsoft.com/office/officeart/2009/3/layout/StepUpProcess"/>
    <dgm:cxn modelId="{B62F144E-C197-A747-B525-DB1984422C2C}" type="presParOf" srcId="{789B3A1F-0D36-4D48-8115-E390DC976804}" destId="{9960D440-F5D5-BB46-A111-E3CE712F03B6}" srcOrd="2" destOrd="0" presId="urn:microsoft.com/office/officeart/2009/3/layout/StepUpProcess"/>
    <dgm:cxn modelId="{2C0A5695-3099-4143-83C0-2BE4624FF8F5}" type="presParOf" srcId="{B8F12BE6-7725-6947-A6E0-EA3A24DDF2AA}" destId="{623C51BF-6496-FE49-8E67-14E2FC8B4B46}" srcOrd="1" destOrd="0" presId="urn:microsoft.com/office/officeart/2009/3/layout/StepUpProcess"/>
    <dgm:cxn modelId="{CABAAC45-99D5-C043-8E92-B24022C7A3A5}" type="presParOf" srcId="{623C51BF-6496-FE49-8E67-14E2FC8B4B46}" destId="{7DA06E99-DD66-B746-943C-B9C15CE8FE23}" srcOrd="0" destOrd="0" presId="urn:microsoft.com/office/officeart/2009/3/layout/StepUpProcess"/>
    <dgm:cxn modelId="{F82D5384-8BE1-6343-B055-883A7F94284B}" type="presParOf" srcId="{B8F12BE6-7725-6947-A6E0-EA3A24DDF2AA}" destId="{EC6C4AA4-2FF3-4242-9ADA-5DB8A8AF38B1}" srcOrd="2" destOrd="0" presId="urn:microsoft.com/office/officeart/2009/3/layout/StepUpProcess"/>
    <dgm:cxn modelId="{11C700B7-1F1B-0C4D-8D08-D04A603C3060}" type="presParOf" srcId="{EC6C4AA4-2FF3-4242-9ADA-5DB8A8AF38B1}" destId="{817322FD-C2E1-8E43-9194-B72111B1D082}" srcOrd="0" destOrd="0" presId="urn:microsoft.com/office/officeart/2009/3/layout/StepUpProcess"/>
    <dgm:cxn modelId="{8857ABB8-F068-CF4E-A3B1-6D68980356AC}" type="presParOf" srcId="{EC6C4AA4-2FF3-4242-9ADA-5DB8A8AF38B1}" destId="{F4BA69E6-BFDC-2E4F-A0E4-A5CD91A88617}" srcOrd="1" destOrd="0" presId="urn:microsoft.com/office/officeart/2009/3/layout/StepUpProcess"/>
    <dgm:cxn modelId="{92FCCC0D-A79D-BD40-B4B2-B32F01C0B482}" type="presParOf" srcId="{EC6C4AA4-2FF3-4242-9ADA-5DB8A8AF38B1}" destId="{922B0EF8-60CF-A443-A981-0418805625F8}" srcOrd="2" destOrd="0" presId="urn:microsoft.com/office/officeart/2009/3/layout/StepUpProcess"/>
    <dgm:cxn modelId="{9E0F400A-EE26-6547-A618-00E0E101EED5}" type="presParOf" srcId="{B8F12BE6-7725-6947-A6E0-EA3A24DDF2AA}" destId="{AA5A4335-8B4D-1042-B0AD-E3B0F88B6D96}" srcOrd="3" destOrd="0" presId="urn:microsoft.com/office/officeart/2009/3/layout/StepUpProcess"/>
    <dgm:cxn modelId="{E18B28B2-054E-DD44-A8E7-534A530B566A}" type="presParOf" srcId="{AA5A4335-8B4D-1042-B0AD-E3B0F88B6D96}" destId="{E3C6123D-18D6-C147-91A4-8AFD12BA8915}" srcOrd="0" destOrd="0" presId="urn:microsoft.com/office/officeart/2009/3/layout/StepUpProcess"/>
    <dgm:cxn modelId="{41CF4485-C2AB-9943-8160-BC13712A3A32}" type="presParOf" srcId="{B8F12BE6-7725-6947-A6E0-EA3A24DDF2AA}" destId="{D9318400-7C93-5545-985F-546A25C55B37}" srcOrd="4" destOrd="0" presId="urn:microsoft.com/office/officeart/2009/3/layout/StepUpProcess"/>
    <dgm:cxn modelId="{7D1C14A0-6E2D-0843-84B0-D9C82CB0A8E0}" type="presParOf" srcId="{D9318400-7C93-5545-985F-546A25C55B37}" destId="{CF3606F5-D1C0-D84F-8138-CBB5D14C21AE}" srcOrd="0" destOrd="0" presId="urn:microsoft.com/office/officeart/2009/3/layout/StepUpProcess"/>
    <dgm:cxn modelId="{42F6E590-7CF3-7A4D-8FA4-A966ABB18149}" type="presParOf" srcId="{D9318400-7C93-5545-985F-546A25C55B37}" destId="{B3DD3EB4-4744-B94D-9808-E2086BECF1B5}" srcOrd="1" destOrd="0" presId="urn:microsoft.com/office/officeart/2009/3/layout/StepUpProcess"/>
    <dgm:cxn modelId="{DB371058-D4E8-7A40-A93E-469E1176ED23}" type="presParOf" srcId="{D9318400-7C93-5545-985F-546A25C55B37}" destId="{B77E36C9-8CF1-3748-AA0D-B3BE821AF839}" srcOrd="2" destOrd="0" presId="urn:microsoft.com/office/officeart/2009/3/layout/StepUpProcess"/>
    <dgm:cxn modelId="{C4EB2B69-2403-F447-B7DF-0C2E32A62B28}" type="presParOf" srcId="{B8F12BE6-7725-6947-A6E0-EA3A24DDF2AA}" destId="{8D6501F7-F87A-7C48-9A8B-4FB4947AA318}" srcOrd="5" destOrd="0" presId="urn:microsoft.com/office/officeart/2009/3/layout/StepUpProcess"/>
    <dgm:cxn modelId="{A99E15CC-CBA3-0749-82E4-06812F081201}" type="presParOf" srcId="{8D6501F7-F87A-7C48-9A8B-4FB4947AA318}" destId="{7F54F49D-BB84-0E46-B3DC-4CCFF0C032D2}" srcOrd="0" destOrd="0" presId="urn:microsoft.com/office/officeart/2009/3/layout/StepUpProcess"/>
    <dgm:cxn modelId="{CB87BE12-A062-8F4D-A923-66D17CEECA32}" type="presParOf" srcId="{B8F12BE6-7725-6947-A6E0-EA3A24DDF2AA}" destId="{59F82F14-F674-A542-A85D-101A0BA66639}" srcOrd="6" destOrd="0" presId="urn:microsoft.com/office/officeart/2009/3/layout/StepUpProcess"/>
    <dgm:cxn modelId="{3452DF4A-9834-C447-8C8C-C2FBA387412D}" type="presParOf" srcId="{59F82F14-F674-A542-A85D-101A0BA66639}" destId="{6D8B5A16-4C61-0B4F-B929-60D5F73ADE49}" srcOrd="0" destOrd="0" presId="urn:microsoft.com/office/officeart/2009/3/layout/StepUpProcess"/>
    <dgm:cxn modelId="{1D5CB7B7-3587-1C42-A232-387F10EEE893}" type="presParOf" srcId="{59F82F14-F674-A542-A85D-101A0BA66639}" destId="{CB3CBB3A-31E3-EA4F-9157-97B0D1B0910B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88F4A-38CE-4F4D-949E-6B490550BD64}">
      <dsp:nvSpPr>
        <dsp:cNvPr id="0" name=""/>
        <dsp:cNvSpPr/>
      </dsp:nvSpPr>
      <dsp:spPr>
        <a:xfrm rot="5400000">
          <a:off x="1517036" y="1379960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D7E0E-0E36-CD47-B98A-1BB5B2CB63C5}">
      <dsp:nvSpPr>
        <dsp:cNvPr id="0" name=""/>
        <dsp:cNvSpPr/>
      </dsp:nvSpPr>
      <dsp:spPr>
        <a:xfrm>
          <a:off x="1294297" y="2043370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2017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sp:txBody>
      <dsp:txXfrm>
        <a:off x="1294297" y="2043370"/>
        <a:ext cx="2004556" cy="1757111"/>
      </dsp:txXfrm>
    </dsp:sp>
    <dsp:sp modelId="{9960D440-F5D5-BB46-A111-E3CE712F03B6}">
      <dsp:nvSpPr>
        <dsp:cNvPr id="0" name=""/>
        <dsp:cNvSpPr/>
      </dsp:nvSpPr>
      <dsp:spPr>
        <a:xfrm>
          <a:off x="2920635" y="1216495"/>
          <a:ext cx="378218" cy="378218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322FD-C2E1-8E43-9194-B72111B1D082}">
      <dsp:nvSpPr>
        <dsp:cNvPr id="0" name=""/>
        <dsp:cNvSpPr/>
      </dsp:nvSpPr>
      <dsp:spPr>
        <a:xfrm rot="5400000">
          <a:off x="3971005" y="772723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A69E6-BFDC-2E4F-A0E4-A5CD91A88617}">
      <dsp:nvSpPr>
        <dsp:cNvPr id="0" name=""/>
        <dsp:cNvSpPr/>
      </dsp:nvSpPr>
      <dsp:spPr>
        <a:xfrm>
          <a:off x="3748265" y="1436133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2018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sp:txBody>
      <dsp:txXfrm>
        <a:off x="3748265" y="1436133"/>
        <a:ext cx="2004556" cy="1757111"/>
      </dsp:txXfrm>
    </dsp:sp>
    <dsp:sp modelId="{922B0EF8-60CF-A443-A981-0418805625F8}">
      <dsp:nvSpPr>
        <dsp:cNvPr id="0" name=""/>
        <dsp:cNvSpPr/>
      </dsp:nvSpPr>
      <dsp:spPr>
        <a:xfrm>
          <a:off x="5374603" y="609258"/>
          <a:ext cx="378218" cy="378218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3606F5-D1C0-D84F-8138-CBB5D14C21AE}">
      <dsp:nvSpPr>
        <dsp:cNvPr id="0" name=""/>
        <dsp:cNvSpPr/>
      </dsp:nvSpPr>
      <dsp:spPr>
        <a:xfrm rot="5400000">
          <a:off x="6424974" y="165486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D3EB4-4744-B94D-9808-E2086BECF1B5}">
      <dsp:nvSpPr>
        <dsp:cNvPr id="0" name=""/>
        <dsp:cNvSpPr/>
      </dsp:nvSpPr>
      <dsp:spPr>
        <a:xfrm>
          <a:off x="6202234" y="828896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2019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自然语言理解评测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个性化对话竞赛</a:t>
          </a:r>
        </a:p>
      </dsp:txBody>
      <dsp:txXfrm>
        <a:off x="6202234" y="828896"/>
        <a:ext cx="2004556" cy="1757111"/>
      </dsp:txXfrm>
    </dsp:sp>
    <dsp:sp modelId="{B77E36C9-8CF1-3748-AA0D-B3BE821AF839}">
      <dsp:nvSpPr>
        <dsp:cNvPr id="0" name=""/>
        <dsp:cNvSpPr/>
      </dsp:nvSpPr>
      <dsp:spPr>
        <a:xfrm>
          <a:off x="7828572" y="2021"/>
          <a:ext cx="378218" cy="378218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B5A16-4C61-0B4F-B929-60D5F73ADE49}">
      <dsp:nvSpPr>
        <dsp:cNvPr id="0" name=""/>
        <dsp:cNvSpPr/>
      </dsp:nvSpPr>
      <dsp:spPr>
        <a:xfrm rot="5400000">
          <a:off x="8878942" y="-441750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CBB3A-31E3-EA4F-9157-97B0D1B0910B}">
      <dsp:nvSpPr>
        <dsp:cNvPr id="0" name=""/>
        <dsp:cNvSpPr/>
      </dsp:nvSpPr>
      <dsp:spPr>
        <a:xfrm>
          <a:off x="8656202" y="221660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2020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小样本对话语言理解技术评测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知识驱动的多轮对话竞赛</a:t>
          </a:r>
        </a:p>
      </dsp:txBody>
      <dsp:txXfrm>
        <a:off x="8656202" y="221660"/>
        <a:ext cx="2004556" cy="17571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97F5B31-CE45-DF48-862E-8B5807E7C7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0C8C681-1F47-224D-B768-DB308F0C5A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1BAAD-FF0E-9843-9DD4-0D665066A03D}" type="datetimeFigureOut">
              <a:rPr kumimoji="1" lang="zh-CN" altLang="en-US" smtClean="0"/>
              <a:t>2020/7/7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952260-B471-3645-8B2D-11F64A6845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E573CF-83DD-4848-8B37-9781265840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A234A-F38F-3E4E-ADC5-07BB5F0693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00597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09E56-0EEB-6E48-BD99-8DBF2027FA2B}" type="datetimeFigureOut">
              <a:rPr kumimoji="1" lang="zh-CN" altLang="en-US" smtClean="0"/>
              <a:t>2020/7/7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62865-EACF-CB40-A479-5153795FEE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2792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ooc.yanxishe.com/open/course/795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ile.aconf.org/conf/hz/2020/03/174917/files/2006_05702.pdf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ooc.yanxishe.com/course/814/learn?lessonid=3326#lesson/3326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2004.04100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027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2017</a:t>
            </a:r>
            <a:r>
              <a:rPr kumimoji="1" lang="zh-CN" altLang="en-US"/>
              <a:t>第一名在封闭域和开放域都取得第一名，使用</a:t>
            </a:r>
            <a:r>
              <a:rPr kumimoji="1" lang="en-US" altLang="zh-CN"/>
              <a:t>LSTM</a:t>
            </a:r>
            <a:r>
              <a:rPr kumimoji="1" lang="zh-CN" altLang="en-US"/>
              <a:t>分类和领域关键词（使用人工构建的领域知识表）修正；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ECDT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，有一些使用深度学习的方案，还有很多使用机器学习（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N-gram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）、规则模板的方案；</a:t>
            </a:r>
            <a:r>
              <a:rPr lang="zh-CN" altLang="en-US"/>
              <a:t> 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基本都是使用深度学习的方案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第一名方案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5</a:t>
            </a:r>
            <a:r>
              <a:rPr kumimoji="1" lang="zh-CN" altLang="en-US"/>
              <a:t>）合理使用规则方法在刷榜中仍然是很有用的，在意图分类中关键词表识别，设定阈值效果较好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4996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）对于每个参赛系统，主办方提供给测试人员完整的用户意图描述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）对于任意相同的用户意图描述，对不同参赛系统给定相同的首轮对话输入启动评测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）评测过程中评测员根据给定的完整意图描述与参赛系统进行交互，直至对话结束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）结束条件为系统返回所有任务的执行结果，超过</a:t>
            </a:r>
            <a:r>
              <a:rPr kumimoji="1" lang="en-US" altLang="zh-CN"/>
              <a:t>50</a:t>
            </a:r>
            <a:r>
              <a:rPr kumimoji="1" lang="zh-CN" altLang="en-US"/>
              <a:t>个对话轮数，手动结束测试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5130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8019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举例来说，如果当前只支持查询十日航班，那么当查到十日之外信息时，是否能友好的引导。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7998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2017</a:t>
            </a:r>
            <a:r>
              <a:rPr kumimoji="1" lang="zh-CN" altLang="en-US"/>
              <a:t>和</a:t>
            </a:r>
            <a:r>
              <a:rPr kumimoji="1" lang="en-US" altLang="zh-CN"/>
              <a:t>2018</a:t>
            </a:r>
            <a:r>
              <a:rPr kumimoji="1" lang="zh-CN" altLang="en-US"/>
              <a:t>第一名是同一个机构，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相比于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ECDT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特定域任务型人机对话在线评测任务，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ECDT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的最大变化就是加入了多意图识别以及多意图场景下的预定或</a:t>
            </a:r>
            <a:r>
              <a:rPr lang="zh-CN" altLang="en-US"/>
              <a:t>查询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任务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）意图分类，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进行层次分类，模型之上还加入了关键词词典；多意图中的子意图识别使用胶囊网络（卷积神经网络的变体）；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）属性抽取与推理，序列标注任务，利用字为单位进行序列标注，包括时间、地点等标签，每个标签采用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BIEO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进行识别；多意图涉及属性的推理与共享，主要使用依存句法分析，利用依存关系进行属性间的推理；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）对话状态管理，实现多轮交互，采用深度强化学习进行上下文决策，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从而可以决策当前的会话由哪个业务模块去处理；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）特定领域的意图理解，使用双边多角度文本匹配模型进行用户问句和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FAQ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中话术的匹配；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）业务模块，槽位填充，也会调用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和数据库，比如地图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机票查询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）其他方案，大体遵循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的流程，对于各个模块的处理模型选择不同，机器学习或者规则模板，效果都会差一些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6605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ffectLst/>
              </a:rPr>
              <a:t>（</a:t>
            </a:r>
            <a:r>
              <a:rPr lang="en-US" altLang="zh-CN">
                <a:effectLst/>
              </a:rPr>
              <a:t>1</a:t>
            </a:r>
            <a:r>
              <a:rPr lang="zh-CN" altLang="en-US">
                <a:effectLst/>
              </a:rPr>
              <a:t>）对于领域分类、意图识别，我们采用准确率（</a:t>
            </a:r>
            <a:r>
              <a:rPr lang="en" altLang="zh-CN">
                <a:effectLst/>
              </a:rPr>
              <a:t>acc</a:t>
            </a:r>
            <a:r>
              <a:rPr lang="zh-CN" altLang="en">
                <a:effectLst/>
              </a:rPr>
              <a:t>）</a:t>
            </a:r>
            <a:r>
              <a:rPr lang="zh-CN" altLang="en-US">
                <a:effectLst/>
              </a:rPr>
              <a:t>来评价。</a:t>
            </a:r>
            <a:endParaRPr lang="en-US" altLang="zh-CN">
              <a:effectLst/>
            </a:endParaRPr>
          </a:p>
          <a:p>
            <a:r>
              <a:rPr lang="zh-CN" altLang="en-US">
                <a:effectLst/>
              </a:rPr>
              <a:t>（</a:t>
            </a:r>
            <a:r>
              <a:rPr lang="en-US" altLang="zh-CN">
                <a:effectLst/>
              </a:rPr>
              <a:t>1-1</a:t>
            </a:r>
            <a:r>
              <a:rPr lang="zh-CN" altLang="en-US">
                <a:effectLst/>
              </a:rPr>
              <a:t>）对于</a:t>
            </a:r>
            <a:r>
              <a:rPr lang="en" altLang="zh-CN">
                <a:effectLst/>
              </a:rPr>
              <a:t>domain</a:t>
            </a:r>
            <a:r>
              <a:rPr lang="zh-CN" altLang="en">
                <a:effectLst/>
              </a:rPr>
              <a:t>，</a:t>
            </a:r>
            <a:r>
              <a:rPr lang="zh-CN" altLang="en-US">
                <a:effectLst/>
              </a:rPr>
              <a:t>当预测的值与标准答案相同时即为正确。</a:t>
            </a:r>
          </a:p>
          <a:p>
            <a:r>
              <a:rPr lang="zh-CN" altLang="en-US">
                <a:effectLst/>
              </a:rPr>
              <a:t>（</a:t>
            </a:r>
            <a:r>
              <a:rPr lang="en-US" altLang="zh-CN">
                <a:effectLst/>
              </a:rPr>
              <a:t>1-2</a:t>
            </a:r>
            <a:r>
              <a:rPr lang="zh-CN" altLang="en-US">
                <a:effectLst/>
              </a:rPr>
              <a:t>）对于</a:t>
            </a:r>
            <a:r>
              <a:rPr lang="en" altLang="zh-CN">
                <a:effectLst/>
              </a:rPr>
              <a:t>intent</a:t>
            </a:r>
            <a:r>
              <a:rPr lang="zh-CN" altLang="en-US">
                <a:effectLst/>
              </a:rPr>
              <a:t>来说，当</a:t>
            </a:r>
            <a:r>
              <a:rPr lang="en" altLang="zh-CN">
                <a:effectLst/>
              </a:rPr>
              <a:t>domain</a:t>
            </a:r>
            <a:r>
              <a:rPr lang="zh-CN" altLang="en-US">
                <a:effectLst/>
              </a:rPr>
              <a:t>预测正确，且</a:t>
            </a:r>
            <a:r>
              <a:rPr lang="en" altLang="zh-CN">
                <a:effectLst/>
              </a:rPr>
              <a:t>intent</a:t>
            </a:r>
            <a:r>
              <a:rPr lang="zh-CN" altLang="en-US">
                <a:effectLst/>
              </a:rPr>
              <a:t>的预测的值与标准答案相同时才为正确。</a:t>
            </a:r>
          </a:p>
          <a:p>
            <a:r>
              <a:rPr lang="zh-CN" altLang="en-US">
                <a:effectLst/>
              </a:rPr>
              <a:t>（</a:t>
            </a:r>
            <a:r>
              <a:rPr lang="en-US" altLang="zh-CN">
                <a:effectLst/>
              </a:rPr>
              <a:t>2</a:t>
            </a:r>
            <a:r>
              <a:rPr lang="zh-CN" altLang="en-US">
                <a:effectLst/>
              </a:rPr>
              <a:t>）对于语义槽填充，我们采用</a:t>
            </a:r>
            <a:r>
              <a:rPr lang="en" altLang="zh-CN">
                <a:effectLst/>
              </a:rPr>
              <a:t>F</a:t>
            </a:r>
            <a:r>
              <a:rPr lang="zh-CN" altLang="en-US">
                <a:effectLst/>
              </a:rPr>
              <a:t>值来评价。</a:t>
            </a:r>
          </a:p>
          <a:p>
            <a:r>
              <a:rPr lang="zh-CN" altLang="en-US">
                <a:effectLst/>
              </a:rPr>
              <a:t>（</a:t>
            </a:r>
            <a:r>
              <a:rPr lang="en-US" altLang="zh-CN">
                <a:effectLst/>
              </a:rPr>
              <a:t>2-1</a:t>
            </a:r>
            <a:r>
              <a:rPr lang="zh-CN" altLang="en-US">
                <a:effectLst/>
              </a:rPr>
              <a:t>）对于</a:t>
            </a:r>
            <a:r>
              <a:rPr lang="en" altLang="zh-CN">
                <a:effectLst/>
              </a:rPr>
              <a:t>slots</a:t>
            </a:r>
            <a:r>
              <a:rPr lang="zh-CN" altLang="en-US">
                <a:effectLst/>
              </a:rPr>
              <a:t>来说，我们采用</a:t>
            </a:r>
            <a:r>
              <a:rPr lang="en" altLang="zh-CN">
                <a:effectLst/>
              </a:rPr>
              <a:t>F</a:t>
            </a:r>
            <a:r>
              <a:rPr lang="zh-CN" altLang="en-US">
                <a:effectLst/>
              </a:rPr>
              <a:t>值作为评价指标，当预测的</a:t>
            </a:r>
            <a:r>
              <a:rPr lang="en" altLang="zh-CN">
                <a:effectLst/>
              </a:rPr>
              <a:t>slots</a:t>
            </a:r>
            <a:r>
              <a:rPr lang="zh-CN" altLang="en-US">
                <a:effectLst/>
              </a:rPr>
              <a:t>的一个</a:t>
            </a:r>
            <a:r>
              <a:rPr lang="en" altLang="zh-CN">
                <a:effectLst/>
              </a:rPr>
              <a:t>key-value</a:t>
            </a:r>
            <a:r>
              <a:rPr lang="zh-CN" altLang="en-US">
                <a:effectLst/>
              </a:rPr>
              <a:t>组合都符合标准答案的一个</a:t>
            </a:r>
            <a:r>
              <a:rPr lang="en" altLang="zh-CN">
                <a:effectLst/>
              </a:rPr>
              <a:t>key-value</a:t>
            </a:r>
            <a:r>
              <a:rPr lang="zh-CN" altLang="en-US">
                <a:effectLst/>
              </a:rPr>
              <a:t>组合才为正确</a:t>
            </a:r>
            <a:r>
              <a:rPr lang="en-US" altLang="zh-CN">
                <a:effectLst/>
              </a:rPr>
              <a:t>(</a:t>
            </a:r>
            <a:r>
              <a:rPr lang="en" altLang="zh-CN">
                <a:effectLst/>
              </a:rPr>
              <a:t>domain</a:t>
            </a:r>
            <a:r>
              <a:rPr lang="zh-CN" altLang="en-US">
                <a:effectLst/>
              </a:rPr>
              <a:t>和</a:t>
            </a:r>
            <a:r>
              <a:rPr lang="en" altLang="zh-CN">
                <a:effectLst/>
              </a:rPr>
              <a:t>intent</a:t>
            </a:r>
            <a:r>
              <a:rPr lang="zh-CN" altLang="en-US">
                <a:effectLst/>
              </a:rPr>
              <a:t>的也必须正确</a:t>
            </a:r>
            <a:r>
              <a:rPr lang="en-US" altLang="zh-CN">
                <a:effectLst/>
              </a:rPr>
              <a:t>)</a:t>
            </a:r>
            <a:r>
              <a:rPr lang="zh-CN" altLang="en-US">
                <a:effectLst/>
              </a:rPr>
              <a:t>。</a:t>
            </a:r>
          </a:p>
          <a:p>
            <a:r>
              <a:rPr lang="zh-CN" altLang="en-US">
                <a:effectLst/>
              </a:rPr>
              <a:t>（</a:t>
            </a:r>
            <a:r>
              <a:rPr lang="en-US" altLang="zh-CN">
                <a:effectLst/>
              </a:rPr>
              <a:t>3</a:t>
            </a:r>
            <a:r>
              <a:rPr lang="zh-CN" altLang="en-US">
                <a:effectLst/>
              </a:rPr>
              <a:t>）为了综合考虑模型的能力，我们最终采用句准确率（</a:t>
            </a:r>
            <a:r>
              <a:rPr lang="en" altLang="zh-CN">
                <a:effectLst/>
              </a:rPr>
              <a:t>sentence acc</a:t>
            </a:r>
            <a:r>
              <a:rPr lang="zh-CN" altLang="en">
                <a:effectLst/>
              </a:rPr>
              <a:t>）</a:t>
            </a:r>
            <a:r>
              <a:rPr lang="zh-CN" altLang="en-US">
                <a:effectLst/>
              </a:rPr>
              <a:t>来衡量一句话领域分类、意图识别和语义槽填充的综合能力，即以上三项结果全部正确时候才算正确，其余均算错误。</a:t>
            </a:r>
            <a:r>
              <a:rPr lang="zh-CN" altLang="en-US" b="1">
                <a:effectLst/>
              </a:rPr>
              <a:t>本次评测最终以</a:t>
            </a:r>
            <a:r>
              <a:rPr lang="en" altLang="zh-CN" b="1">
                <a:effectLst/>
              </a:rPr>
              <a:t>sentence</a:t>
            </a:r>
            <a:r>
              <a:rPr lang="en" altLang="zh-CN">
                <a:effectLst/>
              </a:rPr>
              <a:t> </a:t>
            </a:r>
            <a:r>
              <a:rPr lang="en" altLang="zh-CN" b="1">
                <a:effectLst/>
              </a:rPr>
              <a:t>acc</a:t>
            </a:r>
            <a:r>
              <a:rPr lang="zh-CN" altLang="en-US" b="1">
                <a:effectLst/>
              </a:rPr>
              <a:t>作为最后评价指标。</a:t>
            </a:r>
            <a:endParaRPr lang="zh-CN" altLang="en-US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9254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1-1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联合预测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Domain-Intent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标记，减少不符语义框架的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知识图谱（外界知识，提升明显）、数据增强、语义框架检测（减少不符合语义框架的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zh-CN" altLang="e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+ KG + Domain-Intent Joint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，解决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分类可能不符合语义框架的情况，具体方法是联合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分类和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分类任务；将每个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与至多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个知识图谱概念匹配，将词嵌入与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编码结果进行拼接；</a:t>
            </a: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1-3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拼接知识图谱信息） 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BiLSTM + CRF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标注（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标签），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Frame-Filter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根据训练数据集归纳出语义框架，再使用语义框架过滤模型预测的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标注结果，过滤掉不属于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标记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-1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）加一些规则约束（关键词）会更有效果（注意细节）；有效的数据扩增（改写、回译）能有效提高效果；多个模型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竞争激烈）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5956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）考虑到三个任务之间具有一定的关联性，提出基于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的联合训练模型和联合训练的方法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1-1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）多个模型共享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的参数，采用分别单独循环训练的方式训练模型；训练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 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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参数基础上训练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Intent 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参数基础上训练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Slots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；如此往复进行训练，直到各个模型都达到最优；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）采用多个模型共同训练的的方式进行训练，即将多个模型的输出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进行加权求和，作为联合模型的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进行训练，模型的参数同时更新；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1-3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的特征提取和语义表达能力已经很强了，但是加入一些额外的特征依然有一定的提升效果；加入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onehot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表示的关键词特征，与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输出层结果拼接；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）百度提出了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ERNIE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模型，引入了实体的概念，将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中随机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字改成了随机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实体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2-1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）领域和意图之间具有强相关性，领域和槽之间也具有强相关性，领域固定之后，每个领域槽和意图都是已知的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）首先确定领域，然后根据领域获得领域意图向量和槽向量，然后与模型识别输出的意图和槽输出向量相乘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9251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1384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529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）国外的英文评测，</a:t>
            </a:r>
            <a:r>
              <a:rPr kumimoji="1" lang="en-US" altLang="zh-CN"/>
              <a:t>DSTC</a:t>
            </a:r>
            <a:r>
              <a:rPr kumimoji="1" lang="zh-CN" altLang="en-US"/>
              <a:t>系列评测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）国内的中文评测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9475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）区别于普通的对话语言理解，本评测关注小样本学习场景，即每个测试类别只有几个标注样例。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）模型先在一些数据充足的领域训练，然后在未见的新领域上测试。针对一个领域，我们每次给定模型一个带标注的支撑样本集（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Set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作为参考，让模型对任意未见过的查询样本集（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 Set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标注用户意图和槽位。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）以图中测试领域为例，给定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Set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句“播放阿凡达”，模型需要预测出意图为“播放电影”，槽位为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电影：阿凡达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。（通常训练时为模拟小样本情形，训练领域数据也会构造为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Support-Query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形式训练模型，这里不做强制要求）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7632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>
                <a:hlinkClick r:id="rId3"/>
              </a:rPr>
              <a:t>https://mooc.yanxishe.com/open/course/795</a:t>
            </a:r>
            <a:endParaRPr lang="en" altLang="zh-CN"/>
          </a:p>
          <a:p>
            <a:r>
              <a:rPr lang="en" altLang="zh-CN">
                <a:hlinkClick r:id="rId4"/>
              </a:rPr>
              <a:t>https://file.aconf.org/conf/hz/2020/03/174917/files/2006_05702.pdf</a:t>
            </a:r>
            <a:endParaRPr lang="en" altLang="zh-CN"/>
          </a:p>
          <a:p>
            <a:endParaRPr kumimoji="1" lang="en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）提出了一种基于</a:t>
            </a:r>
            <a:r>
              <a:rPr kumimoji="1" lang="en-US" altLang="zh-CN"/>
              <a:t>CRF</a:t>
            </a:r>
            <a:r>
              <a:rPr kumimoji="1" lang="zh-CN" altLang="en-US"/>
              <a:t>的</a:t>
            </a:r>
            <a:r>
              <a:rPr kumimoji="1" lang="en-US" altLang="zh-CN"/>
              <a:t>Few-shot</a:t>
            </a:r>
            <a:r>
              <a:rPr kumimoji="1" lang="zh-CN" altLang="en-US"/>
              <a:t> </a:t>
            </a:r>
            <a:r>
              <a:rPr kumimoji="1" lang="en-US" altLang="zh-CN"/>
              <a:t>Slot</a:t>
            </a:r>
            <a:r>
              <a:rPr kumimoji="1" lang="zh-CN" altLang="en-US"/>
              <a:t> </a:t>
            </a:r>
            <a:r>
              <a:rPr kumimoji="1" lang="en-US" altLang="zh-CN"/>
              <a:t>Tagging</a:t>
            </a:r>
            <a:r>
              <a:rPr kumimoji="1" lang="zh-CN" altLang="en-US"/>
              <a:t>框架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）提出了 </a:t>
            </a:r>
            <a:r>
              <a:rPr kumimoji="1" lang="en-US" altLang="zh-CN"/>
              <a:t>L-TapNet</a:t>
            </a:r>
            <a:r>
              <a:rPr kumimoji="1" lang="zh-CN" altLang="en-US"/>
              <a:t>来利用</a:t>
            </a:r>
            <a:r>
              <a:rPr kumimoji="1" lang="en-US" altLang="zh-CN"/>
              <a:t>label</a:t>
            </a:r>
            <a:r>
              <a:rPr kumimoji="1" lang="zh-CN" altLang="en-US"/>
              <a:t>名增强并拉远不同类别的表示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）提出</a:t>
            </a:r>
            <a:r>
              <a:rPr kumimoji="1" lang="en-US" altLang="zh-CN"/>
              <a:t>Collapsed</a:t>
            </a:r>
            <a:r>
              <a:rPr kumimoji="1" lang="zh-CN" altLang="en-US"/>
              <a:t> </a:t>
            </a:r>
            <a:r>
              <a:rPr kumimoji="1" lang="en-US" altLang="zh-CN"/>
              <a:t>Dependency</a:t>
            </a:r>
            <a:r>
              <a:rPr kumimoji="1" lang="zh-CN" altLang="en-US"/>
              <a:t> </a:t>
            </a:r>
            <a:r>
              <a:rPr kumimoji="1" lang="en-US" altLang="zh-CN"/>
              <a:t>Transfer</a:t>
            </a:r>
            <a:r>
              <a:rPr kumimoji="1" lang="zh-CN" altLang="en-US"/>
              <a:t>来解决</a:t>
            </a:r>
            <a:r>
              <a:rPr kumimoji="1" lang="en-US" altLang="zh-CN"/>
              <a:t>few-shot</a:t>
            </a:r>
            <a:r>
              <a:rPr kumimoji="1" lang="zh-CN" altLang="en-US"/>
              <a:t>情景下的</a:t>
            </a:r>
            <a:r>
              <a:rPr kumimoji="1" lang="en-US" altLang="zh-CN"/>
              <a:t>label</a:t>
            </a:r>
            <a:r>
              <a:rPr kumimoji="1" lang="zh-CN" altLang="en-US"/>
              <a:t>转移关系建模问题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）使用</a:t>
            </a:r>
            <a:r>
              <a:rPr kumimoji="1" lang="en-US" altLang="zh-CN"/>
              <a:t>Pair-wise</a:t>
            </a:r>
            <a:r>
              <a:rPr kumimoji="1" lang="zh-CN" altLang="en-US"/>
              <a:t> </a:t>
            </a:r>
            <a:r>
              <a:rPr kumimoji="1" lang="en-US" altLang="zh-CN"/>
              <a:t>Embedding</a:t>
            </a:r>
            <a:r>
              <a:rPr kumimoji="1" lang="zh-CN" altLang="en-US"/>
              <a:t>来提供更好的词表示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17810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>
                <a:hlinkClick r:id="rId3"/>
              </a:rPr>
              <a:t>https://mooc.yanxishe.com/course/814/learn?lessonid=3326#lesson/3326</a:t>
            </a:r>
            <a:endParaRPr lang="en" altLang="zh-CN"/>
          </a:p>
          <a:p>
            <a:r>
              <a:rPr lang="en" altLang="zh-CN">
                <a:hlinkClick r:id="rId4"/>
              </a:rPr>
              <a:t>https://arxiv.org/abs/2004.04100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32451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）在任务中，给定群聊主题，每个主题下进行 </a:t>
            </a:r>
            <a:r>
              <a:rPr kumimoji="1" lang="en-US" altLang="zh-CN"/>
              <a:t>N</a:t>
            </a:r>
            <a:r>
              <a:rPr kumimoji="1" lang="zh-CN" altLang="en-US"/>
              <a:t> </a:t>
            </a:r>
            <a:r>
              <a:rPr kumimoji="1" lang="en-US" altLang="zh-CN"/>
              <a:t>X</a:t>
            </a:r>
            <a:r>
              <a:rPr kumimoji="1" lang="zh-CN" altLang="en-US"/>
              <a:t> </a:t>
            </a:r>
            <a:r>
              <a:rPr kumimoji="1" lang="en-US" altLang="zh-CN"/>
              <a:t>10</a:t>
            </a:r>
            <a:r>
              <a:rPr kumimoji="1" lang="zh-CN" altLang="en-US"/>
              <a:t> 轮对话</a:t>
            </a:r>
            <a:endParaRPr kumimoji="1"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）在每个群聊场景下，将按一定策略初始化机器人回复顺序，确保所有机器人的回复优先级总体相同。而在其他群聊主题中，将多次轮番调换机器人回复顺序，以保证最终评分环境的公平性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）在评测任务中，当向每个机器人请求回复时，会提供当前群聊主题和历史消息记录。参赛队伍需要根据群聊主题和历史消息记录进行相关决策，以生成合理的回复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236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8482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）在线评测平台使用自动评价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）初赛晋级和决赛排名均使用人工评价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8726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818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2977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76747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）在任务型对话中，用户的请求超出了</a:t>
            </a:r>
            <a:r>
              <a:rPr kumimoji="1" lang="en-US" altLang="zh-CN"/>
              <a:t>API</a:t>
            </a:r>
            <a:r>
              <a:rPr kumimoji="1" lang="zh-CN" altLang="en-US"/>
              <a:t>和数据库的范围，但是在外部知识库中已经存在了；相当于一些常识，保存为</a:t>
            </a:r>
            <a:r>
              <a:rPr kumimoji="1" lang="en-US" altLang="zh-CN"/>
              <a:t>FAQ</a:t>
            </a:r>
            <a:r>
              <a:rPr kumimoji="1" lang="zh-CN" altLang="en-US"/>
              <a:t>对形式；给定当前用户输入和对话历史，依次有以下三个子任务：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1-1</a:t>
            </a:r>
            <a:r>
              <a:rPr kumimoji="1" lang="zh-CN" altLang="en-US"/>
              <a:t>）判断当前是否需要使用外部知识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1-2</a:t>
            </a:r>
            <a:r>
              <a:rPr kumimoji="1" lang="zh-CN" altLang="en-US"/>
              <a:t>）将外部知识进行排序，获得</a:t>
            </a:r>
            <a:r>
              <a:rPr kumimoji="1" lang="en-US" altLang="zh-CN"/>
              <a:t>top</a:t>
            </a:r>
            <a:r>
              <a:rPr kumimoji="1" lang="zh-CN" altLang="en-US"/>
              <a:t> </a:t>
            </a:r>
            <a:r>
              <a:rPr kumimoji="1" lang="en-US" altLang="zh-CN"/>
              <a:t>k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1-3</a:t>
            </a:r>
            <a:r>
              <a:rPr kumimoji="1" lang="zh-CN" altLang="en-US"/>
              <a:t>）使用选择的知识进行回复生成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）多领域任务型对话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2-1</a:t>
            </a:r>
            <a:r>
              <a:rPr kumimoji="1" lang="zh-CN" altLang="en-US"/>
              <a:t>）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2-2</a:t>
            </a:r>
            <a:r>
              <a:rPr kumimoji="1" lang="zh-CN" altLang="en-US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1791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81637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）对话的交互式评价，之前大多使用静态的数据集进行回复生成，然后评价生成结果；而在实际过程中，系统需要与人进行交互式沟通</a:t>
            </a:r>
            <a:endParaRPr kumimoji="1" lang="en-US" altLang="zh-CN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（</a:t>
            </a:r>
            <a:r>
              <a:rPr kumimoji="1" lang="en-US" altLang="zh-CN"/>
              <a:t>1-1</a:t>
            </a:r>
            <a:r>
              <a:rPr kumimoji="1" lang="zh-CN" altLang="en-US"/>
              <a:t>）在静态数据集上，构建对话回复生成模型，给定对话历史，生成回复</a:t>
            </a:r>
            <a:endParaRPr kumimoji="1" lang="en-US" altLang="zh-CN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（</a:t>
            </a:r>
            <a:r>
              <a:rPr kumimoji="1" lang="en-US" altLang="zh-CN"/>
              <a:t>1-2</a:t>
            </a:r>
            <a:r>
              <a:rPr kumimoji="1" lang="zh-CN" altLang="en-US"/>
              <a:t>）建立</a:t>
            </a:r>
            <a:r>
              <a:rPr kumimoji="1" lang="en-US" altLang="zh-CN"/>
              <a:t>/</a:t>
            </a:r>
            <a:r>
              <a:rPr kumimoji="1" lang="zh-CN" altLang="en-US"/>
              <a:t>调整对话模型以在交互式环境中有效工作，提交系统</a:t>
            </a:r>
            <a:r>
              <a:rPr kumimoji="1" lang="en-US" altLang="zh-CN"/>
              <a:t>API</a:t>
            </a:r>
            <a:r>
              <a:rPr kumimoji="1" lang="zh-CN" altLang="en-US"/>
              <a:t>，进行人工交互式对话评价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）交互性对话场景中的智能助手，给定当前用户话语，对话历史，多模态历史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2-1</a:t>
            </a:r>
            <a:r>
              <a:rPr kumimoji="1" lang="zh-CN" altLang="en-US"/>
              <a:t>）多模态动作预测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2-2</a:t>
            </a:r>
            <a:r>
              <a:rPr kumimoji="1" lang="zh-CN" altLang="en-US"/>
              <a:t>）多模态对话回复生成和检索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2-3</a:t>
            </a:r>
            <a:r>
              <a:rPr kumimoji="1" lang="zh-CN" altLang="en-US"/>
              <a:t>）多模态对话状态追踪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24255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）针对于京东购物场景，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融合使用多模态用户问题信息（包括文字和图片信息），产生任务导向型对话的文本回答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121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）在中国中文信息学会社会媒体处理专业委员会（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CIPS-SMP</a:t>
            </a:r>
            <a:r>
              <a:rPr lang="zh-CN" altLang="e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指导下，</a:t>
            </a:r>
            <a:r>
              <a:rPr kumimoji="1"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伟男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老师作为</a:t>
            </a:r>
            <a:r>
              <a:rPr kumimoji="1"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评测主席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，连续召开四届</a:t>
            </a:r>
            <a:endParaRPr lang="zh-CN" altLang="zh-CN">
              <a:effectLst/>
            </a:endParaRPr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）由哈工大</a:t>
            </a:r>
            <a:r>
              <a:rPr kumimoji="1" lang="en-US" altLang="zh-CN"/>
              <a:t>SCIR</a:t>
            </a:r>
            <a:r>
              <a:rPr kumimoji="1" lang="zh-CN" altLang="en-US"/>
              <a:t>、科大讯飞和清华大学联合承办；由华为公司赞助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）评测任务方面，</a:t>
            </a:r>
            <a:r>
              <a:rPr kumimoji="1" lang="en-US" altLang="zh-CN"/>
              <a:t>2017/18</a:t>
            </a:r>
            <a:r>
              <a:rPr kumimoji="1" lang="zh-CN" altLang="en-US"/>
              <a:t> 评测任务相同，在数据和评测细节方面进行了优化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考虑人机对话研究上的热点，和在实际应用中的关键核心问题</a:t>
            </a:r>
            <a:r>
              <a:rPr kumimoji="1" lang="zh-CN" altLang="en-US"/>
              <a:t>，评测主要任务型对话的相关任务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5</a:t>
            </a:r>
            <a:r>
              <a:rPr kumimoji="1" lang="zh-CN" altLang="en-US"/>
              <a:t>）</a:t>
            </a:r>
            <a:r>
              <a:rPr kumimoji="1" lang="en-US" altLang="zh-CN"/>
              <a:t>2019</a:t>
            </a:r>
            <a:r>
              <a:rPr kumimoji="1" lang="zh-CN" altLang="en-US"/>
              <a:t>年个性化对话开始尝试闲聊对话的评测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400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）在介绍评测任务之前，先简单介绍一下任务型对话和相关任务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0728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）任务型对话系统主要分为</a:t>
            </a:r>
            <a:r>
              <a:rPr kumimoji="1" lang="en-US" altLang="zh-CN"/>
              <a:t>Pipeline</a:t>
            </a:r>
            <a:r>
              <a:rPr kumimoji="1" lang="zh-CN" altLang="en-US"/>
              <a:t>和</a:t>
            </a:r>
            <a:r>
              <a:rPr kumimoji="1" lang="en-US" altLang="zh-CN"/>
              <a:t>End2End</a:t>
            </a:r>
            <a:r>
              <a:rPr kumimoji="1" lang="zh-CN" altLang="en-US"/>
              <a:t>两种类型；</a:t>
            </a:r>
            <a:r>
              <a:rPr kumimoji="1" lang="en-US" altLang="zh-CN"/>
              <a:t>Pipeline</a:t>
            </a:r>
            <a:r>
              <a:rPr kumimoji="1" lang="zh-CN" altLang="en-US"/>
              <a:t>采用模块化的结构，可解释性强，易于落地，评测的主要内容，但是不够灵活，不好迁移；端到端是近期的研究热点，灵活性强，可扩展性高，但是对于数据的数量和质量要求较高，效果有限，处于探索中。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）评测任务侧重于</a:t>
            </a:r>
            <a:r>
              <a:rPr kumimoji="1" lang="en-US" altLang="zh-CN"/>
              <a:t>Pipeline</a:t>
            </a:r>
            <a:r>
              <a:rPr kumimoji="1" lang="zh-CN" altLang="en-US"/>
              <a:t>任务型对话，实验室对话技术平台</a:t>
            </a:r>
            <a:r>
              <a:rPr kumimoji="1" lang="en-US" altLang="zh-CN"/>
              <a:t>LTP</a:t>
            </a:r>
            <a:r>
              <a:rPr kumimoji="1" lang="zh-CN" altLang="en-US"/>
              <a:t>的架构图，分为三个模块：</a:t>
            </a:r>
            <a:endParaRPr kumimoji="1" lang="en-US" altLang="zh-CN"/>
          </a:p>
          <a:p>
            <a:r>
              <a:rPr kumimoji="1" lang="zh-CN" altLang="en-US"/>
              <a:t>  </a:t>
            </a:r>
            <a:r>
              <a:rPr kumimoji="1" lang="en-US" altLang="zh-CN"/>
              <a:t>a</a:t>
            </a:r>
            <a:r>
              <a:rPr kumimoji="1" lang="zh-CN" altLang="en-US"/>
              <a:t>）自然语言理解，</a:t>
            </a:r>
            <a:r>
              <a:rPr kumimoji="1" lang="en-US" altLang="zh-CN"/>
              <a:t>NLU</a:t>
            </a:r>
            <a:r>
              <a:rPr kumimoji="1" lang="zh-CN" altLang="en-US"/>
              <a:t>。</a:t>
            </a:r>
            <a:endParaRPr kumimoji="1" lang="en-US" altLang="zh-CN"/>
          </a:p>
          <a:p>
            <a:r>
              <a:rPr kumimoji="1" lang="zh-CN" altLang="en-US"/>
              <a:t>  </a:t>
            </a:r>
            <a:r>
              <a:rPr kumimoji="1" lang="en-US" altLang="zh-CN"/>
              <a:t>b</a:t>
            </a:r>
            <a:r>
              <a:rPr kumimoji="1" lang="zh-CN" altLang="en-US"/>
              <a:t>）对话管理。首先是状态追踪，根据对话历史，维护当前对话状态，对话状态是对整个对话历史的累积语义表示，一般就是槽值对；然后是对话策略，策略优化，根据当前对话状态输出下一步系统动作；</a:t>
            </a:r>
            <a:endParaRPr kumimoji="1" lang="en-US" altLang="zh-CN"/>
          </a:p>
          <a:p>
            <a:r>
              <a:rPr kumimoji="1" lang="zh-CN" altLang="en-US"/>
              <a:t>  </a:t>
            </a:r>
            <a:r>
              <a:rPr kumimoji="1" lang="en-US" altLang="zh-CN"/>
              <a:t>c</a:t>
            </a:r>
            <a:r>
              <a:rPr kumimoji="1" lang="zh-CN" altLang="en-US"/>
              <a:t>）自然语言生成，</a:t>
            </a:r>
            <a:r>
              <a:rPr kumimoji="1" lang="en-US" altLang="zh-CN"/>
              <a:t>NLG</a:t>
            </a:r>
            <a:r>
              <a:rPr kumimoji="1" lang="zh-CN" altLang="en-US"/>
              <a:t>。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3501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b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6383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）评测数据是中文的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9215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）开放域可以自行收集数据，效果要好一些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增加了数据，难度更大一些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220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6CC98C-F6C8-C04A-9136-F44A6AB9C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D7ED8A-BB1F-9C49-911F-F80CA7A46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466280-5D2D-CF47-BBDB-CD5A888F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AF9E-2847-084D-9CC5-F2294E076D96}" type="datetime1">
              <a:rPr kumimoji="1" lang="zh-CN" altLang="en-US" smtClean="0"/>
              <a:t>2020/7/7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FF4265-D4EE-6643-9515-C7E0DB83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CC87A5-93B7-5246-865C-3A4096D4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0379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BB914-0507-2B4F-8723-897D17463280}" type="datetime1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8" name="Picture 4" descr="D:\scir\sync\我的坚果云\assets\hit-sci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413" y="764704"/>
            <a:ext cx="3239195" cy="4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39161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7328" y="3068960"/>
            <a:ext cx="9409045" cy="1152128"/>
          </a:xfrm>
        </p:spPr>
        <p:txBody>
          <a:bodyPr anchor="t">
            <a:normAutofit/>
          </a:bodyPr>
          <a:lstStyle>
            <a:lvl1pPr algn="r">
              <a:defRPr sz="4000">
                <a:solidFill>
                  <a:srgbClr val="F1F1F1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r>
              <a:rPr lang="en-US" altLang="zh-CN" dirty="0"/>
              <a:t>Thanks Q&amp;A</a:t>
            </a:r>
            <a:endParaRPr lang="zh-CN" altLang="en-US" dirty="0"/>
          </a:p>
        </p:txBody>
      </p:sp>
      <p:pic>
        <p:nvPicPr>
          <p:cNvPr id="1033" name="Picture 9" descr="D:\scir\sync\我的坚果云\assets\decorates-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503" y="3748142"/>
            <a:ext cx="3116607" cy="28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322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17DDC-392F-054E-BA86-18EAD465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989158-06A3-9D4B-9B67-E642ABE22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4A857F-46E0-2946-A355-55508805F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67E8A-D607-8240-B558-4C1CA670CE2F}" type="datetime1">
              <a:rPr kumimoji="1" lang="zh-CN" altLang="en-US" smtClean="0"/>
              <a:t>2020/7/7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FDAB1C-1B1E-D440-99B7-A1A7017B6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9065D2-1065-274A-8909-858795675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795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E74CA-AF83-DB40-A71D-4D9B171E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490F3C-3F7B-4647-9A11-9F2F12902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3EC116-DF9B-1C43-B94F-270E5CA41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3E7827-1DBF-9C48-9129-534E019F3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552C-918E-EF42-8C32-762B94523928}" type="datetime1">
              <a:rPr kumimoji="1" lang="zh-CN" altLang="en-US" smtClean="0"/>
              <a:t>2020/7/7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072DCF-0050-8244-BD63-B5E0CD9A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CD4BA7-18D9-FC44-A5AF-4A252738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138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30760-A16E-8548-804F-30DA90FB1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4CEC02-E3D8-5943-9472-57B3556A2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9322CA-4249-E74A-97C1-A9996FA7C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7F8CD1-DE3E-0044-80EB-660668B10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C898BBB-FCD2-EE4D-BA4E-157CCD998F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F823C6-ED97-9245-9817-165F527B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22B34-BA58-BA4B-BF3F-C53A243990F8}" type="datetime1">
              <a:rPr kumimoji="1" lang="zh-CN" altLang="en-US" smtClean="0"/>
              <a:t>2020/7/7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3341728-7E3C-3F48-AC99-9A5DE2E1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84B69D-DD3E-AD4E-8222-CE8CB9C19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0597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A28F1-B641-B148-8EB7-AF6C7C1F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3609CB-5F01-684D-98C5-E8668061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36ED5-CAB3-F94B-BC6C-8BFD312A3AEA}" type="datetime1">
              <a:rPr kumimoji="1" lang="zh-CN" altLang="en-US" smtClean="0"/>
              <a:t>2020/7/7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6BA38A-C609-C84B-A53F-20485F3DF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283DDB-0427-5143-8152-00674816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5432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8F55BF-44B8-FA48-954D-AD9F8E14F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90E7-1E79-8148-B1CF-7AEA926F48C4}" type="datetime1">
              <a:rPr kumimoji="1" lang="zh-CN" altLang="en-US" smtClean="0"/>
              <a:t>2020/7/7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151BB0-03AD-FB4E-B7DD-92D9EE027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631C98-6F04-BB46-AC31-FBBCF768E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7130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FE34D-EF54-4B4E-8E5B-51CE4D7DB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974ACB-9DBA-6D41-9C6D-790614D40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F78FFD-B2CB-7748-BB7E-E9A978E03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3F67CC-6963-BC4C-BEC8-EE7B9146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68BB-CE77-E74D-A66A-0AE7236A1290}" type="datetime1">
              <a:rPr kumimoji="1" lang="zh-CN" altLang="en-US" smtClean="0"/>
              <a:t>2020/7/7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23C86E-A2A7-A847-8CDE-BB96B65E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F94E2E-15C6-E042-97C2-D2377F32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689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E27C6-9553-874C-B35D-160C051F6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1B33789-CD74-944C-BD2B-C239CBBD3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4D2D9E-E458-F64D-8611-42EF7F460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012922-27DE-A943-9267-F37FA2BE1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A82EC-FBEF-974E-A13A-4E73B349D84D}" type="datetime1">
              <a:rPr kumimoji="1" lang="zh-CN" altLang="en-US" smtClean="0"/>
              <a:t>2020/7/7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ED752B-A568-F44E-BE30-8B600CB6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C7F69A-F293-AE4E-9981-F37F1053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569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5288A-4C3E-9A4E-BB97-7785945BF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8D2E57-36B3-844F-B80A-B2D5E36E7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2D724F-850E-6340-9232-5D710415D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A02BF-A3C9-E144-9646-2456DA65E112}" type="datetime1">
              <a:rPr kumimoji="1" lang="zh-CN" altLang="en-US" smtClean="0"/>
              <a:t>2020/7/7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E7883C-04D3-714A-8021-2DEC662B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09FC64-519D-B646-9587-3223A99AA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42978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ECE577F-76EB-7F4D-9FFE-98E591BAB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2F1500-4355-D147-959A-9B0948C1A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A859F2-A649-4745-9D5B-02D80FE1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F7B8-D312-C943-B707-0D6161A6A688}" type="datetime1">
              <a:rPr kumimoji="1" lang="zh-CN" altLang="en-US" smtClean="0"/>
              <a:t>2020/7/7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18512A-D81D-5C4E-A22F-4FDEFD83C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A74832-F451-9941-A121-85A523A61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079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4A8EF6A-C851-954F-BC9C-C30C25E8D50B}"/>
              </a:ext>
            </a:extLst>
          </p:cNvPr>
          <p:cNvSpPr/>
          <p:nvPr userDrawn="1"/>
        </p:nvSpPr>
        <p:spPr>
          <a:xfrm>
            <a:off x="-144693" y="0"/>
            <a:ext cx="12673408" cy="1196752"/>
          </a:xfrm>
          <a:prstGeom prst="rect">
            <a:avLst/>
          </a:prstGeom>
          <a:solidFill>
            <a:srgbClr val="47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9F152E-92FC-174D-9734-720E0AD4C8DC}"/>
              </a:ext>
            </a:extLst>
          </p:cNvPr>
          <p:cNvSpPr/>
          <p:nvPr userDrawn="1"/>
        </p:nvSpPr>
        <p:spPr>
          <a:xfrm>
            <a:off x="-144693" y="1196752"/>
            <a:ext cx="12673408" cy="39600"/>
          </a:xfrm>
          <a:prstGeom prst="rect">
            <a:avLst/>
          </a:prstGeom>
          <a:solidFill>
            <a:srgbClr val="961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3" name="Picture 10" descr="D:\scir\sync\我的坚果云\assets\scir-2.png">
            <a:extLst>
              <a:ext uri="{FF2B5EF4-FFF2-40B4-BE49-F238E27FC236}">
                <a16:creationId xmlns:a16="http://schemas.microsoft.com/office/drawing/2014/main" id="{15CB777F-A47F-9043-AE40-CD8DF5FABA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029" y="-159528"/>
            <a:ext cx="1689517" cy="131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D:\scir\sync\我的坚果云\assets\decorates-triangle.png">
            <a:extLst>
              <a:ext uri="{FF2B5EF4-FFF2-40B4-BE49-F238E27FC236}">
                <a16:creationId xmlns:a16="http://schemas.microsoft.com/office/drawing/2014/main" id="{01BCFEE1-CB09-5242-9C5B-7923804814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51BEB26-8C85-A14D-8F8D-6D4F5AACC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136525"/>
            <a:ext cx="9866312" cy="94876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62D462-3ADD-B942-A660-5C64A45C3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05346"/>
            <a:ext cx="11290837" cy="447161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A64B4C-8BEE-414D-A057-C805F0F13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634CBE-A420-DC42-B17E-A989FAF3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38533"/>
            <a:ext cx="2743200" cy="365125"/>
          </a:xfrm>
        </p:spPr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5" name="Picture 2" descr="D:\scir\sync\我的坚果云\assets\decorates-3.png">
            <a:extLst>
              <a:ext uri="{FF2B5EF4-FFF2-40B4-BE49-F238E27FC236}">
                <a16:creationId xmlns:a16="http://schemas.microsoft.com/office/drawing/2014/main" id="{216FBF7C-6B2A-DF46-9ABB-D52991EFF0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350" y="3899024"/>
            <a:ext cx="3191052" cy="295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scir\sync\我的坚果云\assets\hit-scir-2.png">
            <a:extLst>
              <a:ext uri="{FF2B5EF4-FFF2-40B4-BE49-F238E27FC236}">
                <a16:creationId xmlns:a16="http://schemas.microsoft.com/office/drawing/2014/main" id="{2CD40C45-95C8-6947-A6A2-A8751E759C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854" y="6356350"/>
            <a:ext cx="2579696" cy="37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D9B51C2-71CE-9040-BEC2-FB38F791FDFC}"/>
              </a:ext>
            </a:extLst>
          </p:cNvPr>
          <p:cNvSpPr txBox="1"/>
          <p:nvPr userDrawn="1"/>
        </p:nvSpPr>
        <p:spPr>
          <a:xfrm>
            <a:off x="-1149927" y="-1177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5446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和内容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1"/>
          <p:cNvSpPr>
            <a:spLocks noGrp="1"/>
          </p:cNvSpPr>
          <p:nvPr>
            <p:ph type="title"/>
          </p:nvPr>
        </p:nvSpPr>
        <p:spPr>
          <a:xfrm>
            <a:off x="0" y="209555"/>
            <a:ext cx="12192000" cy="76061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2700" b="1" spc="151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kumimoji="0" lang="en-US" altLang="zh-CN" dirty="0"/>
              <a:t>Click to edit Master title style</a:t>
            </a:r>
            <a:endParaRPr kumimoji="0"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2E7D-58B1-5244-A8D5-F4362E803A9E}" type="datetime1">
              <a:rPr lang="zh-CN" altLang="en-US" smtClean="0"/>
              <a:t>2020/7/7</a:t>
            </a:fld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526959"/>
            <a:ext cx="10515600" cy="4650004"/>
          </a:xfrm>
        </p:spPr>
        <p:txBody>
          <a:bodyPr/>
          <a:lstStyle>
            <a:lvl1pPr marL="271449" indent="-271449">
              <a:lnSpc>
                <a:spcPct val="120000"/>
              </a:lnSpc>
              <a:buClr>
                <a:srgbClr val="0070C0"/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1pPr>
            <a:lvl2pPr marL="607187" indent="-264305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2pPr>
            <a:lvl3pPr marL="942927" indent="-257162">
              <a:lnSpc>
                <a:spcPct val="120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3pPr>
            <a:lvl4pPr marL="1200091" indent="-171442">
              <a:lnSpc>
                <a:spcPct val="120000"/>
              </a:lnSpc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4pPr>
            <a:lvl5pPr marL="1542973" indent="-171442">
              <a:lnSpc>
                <a:spcPct val="120000"/>
              </a:lnSpc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5pPr>
          </a:lstStyle>
          <a:p>
            <a:pPr lvl="0"/>
            <a:r>
              <a:rPr lang="zh-CN" altLang="en-US" dirty="0"/>
              <a:t> </a:t>
            </a:r>
            <a:r>
              <a:rPr lang="en-US" altLang="zh-CN" dirty="0"/>
              <a:t>Click to edit Master text styles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Second level</a:t>
            </a:r>
          </a:p>
          <a:p>
            <a:pPr lvl="2"/>
            <a:r>
              <a:rPr lang="zh-CN" altLang="en-US" dirty="0"/>
              <a:t> </a:t>
            </a:r>
            <a:r>
              <a:rPr lang="en-US" altLang="zh-CN" dirty="0"/>
              <a:t>Third level</a:t>
            </a:r>
          </a:p>
          <a:p>
            <a:pPr lvl="3"/>
            <a:r>
              <a:rPr lang="zh-CN" altLang="en-US" dirty="0"/>
              <a:t> </a:t>
            </a:r>
            <a:r>
              <a:rPr lang="en-US" altLang="zh-CN" dirty="0"/>
              <a:t>Fourth level</a:t>
            </a:r>
          </a:p>
          <a:p>
            <a:pPr lvl="4"/>
            <a:r>
              <a:rPr lang="zh-CN" altLang="en-US" dirty="0"/>
              <a:t> </a:t>
            </a:r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>
            <a:lvl1pPr>
              <a:defRPr sz="1051"/>
            </a:lvl1pPr>
          </a:lstStyle>
          <a:p>
            <a:fld id="{2198E2B9-0221-3F47-A8E8-83372D152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6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标题幻灯片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hit.edu.cn/_upload/article/images/c3/81/f37020634333af6a3895208c76ae/4e3fd4b2-7e34-4c15-acab-251723d8325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1645" y="5860688"/>
            <a:ext cx="1101025" cy="83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41" b="95359" l="1333" r="96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3589" y="5820854"/>
            <a:ext cx="2236633" cy="91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2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标题幻灯片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hit.edu.cn/_upload/article/images/c3/81/f37020634333af6a3895208c76ae/4e3fd4b2-7e34-4c15-acab-251723d8325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4312" y="5900108"/>
            <a:ext cx="1078241" cy="83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41" b="95359" l="1333" r="96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12552" y="5860275"/>
            <a:ext cx="1879448" cy="91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3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D:\scir\sync\我的坚果云\assets\titleb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8790" y="3140969"/>
            <a:ext cx="11288283" cy="114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64DA-3F48-4E4F-BFD7-D9A8BE47CD09}" type="datetime1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8" name="Picture 4" descr="D:\scir\sync\我的坚果云\assets\hit-scir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413" y="764704"/>
            <a:ext cx="3239195" cy="4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116" y="3127822"/>
            <a:ext cx="9409045" cy="1152128"/>
          </a:xfrm>
        </p:spPr>
        <p:txBody>
          <a:bodyPr anchor="t">
            <a:normAutofit/>
          </a:bodyPr>
          <a:lstStyle>
            <a:lvl1pPr algn="r">
              <a:defRPr sz="4000">
                <a:solidFill>
                  <a:srgbClr val="961B1E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4116" y="3775894"/>
            <a:ext cx="9409045" cy="47890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033" name="Picture 9" descr="D:\scir\sync\我的坚果云\assets\decorates-2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503" y="3748142"/>
            <a:ext cx="3116607" cy="28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88" y="4299060"/>
            <a:ext cx="9456373" cy="498093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rgbClr val="CECDCD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pPr lvl="0"/>
            <a:r>
              <a:rPr lang="zh-CN" altLang="en-US" dirty="0"/>
              <a:t>演讲者</a:t>
            </a:r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47328" y="4824000"/>
            <a:ext cx="9456373" cy="288032"/>
          </a:xfrm>
        </p:spPr>
        <p:txBody>
          <a:bodyPr anchor="ctr">
            <a:normAutofit/>
          </a:bodyPr>
          <a:lstStyle>
            <a:lvl1pPr marL="0" indent="0" algn="r">
              <a:lnSpc>
                <a:spcPts val="1200"/>
              </a:lnSpc>
              <a:buNone/>
              <a:defRPr sz="1400">
                <a:solidFill>
                  <a:srgbClr val="CECDCD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pPr lvl="0"/>
            <a:r>
              <a:rPr lang="en-US" altLang="zh-CN"/>
              <a:t>2014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10</a:t>
            </a:r>
            <a:r>
              <a:rPr lang="zh-CN" altLang="en-US"/>
              <a:t>日</a:t>
            </a:r>
            <a:endParaRPr lang="en-US" altLang="zh-CN"/>
          </a:p>
        </p:txBody>
      </p:sp>
      <p:sp>
        <p:nvSpPr>
          <p:cNvPr id="23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47328" y="5040000"/>
            <a:ext cx="9456373" cy="288032"/>
          </a:xfrm>
        </p:spPr>
        <p:txBody>
          <a:bodyPr>
            <a:normAutofit/>
          </a:bodyPr>
          <a:lstStyle>
            <a:lvl1pPr marL="0" indent="0" algn="r">
              <a:lnSpc>
                <a:spcPts val="1200"/>
              </a:lnSpc>
              <a:buNone/>
              <a:defRPr sz="1400">
                <a:solidFill>
                  <a:srgbClr val="CECDCD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pPr lvl="0"/>
            <a:r>
              <a:rPr lang="zh-CN" altLang="en-US"/>
              <a:t>中国</a:t>
            </a:r>
            <a:r>
              <a:rPr lang="en-US" altLang="zh-CN"/>
              <a:t>·</a:t>
            </a:r>
            <a:r>
              <a:rPr lang="zh-CN" altLang="en-US"/>
              <a:t>哈尔滨</a:t>
            </a:r>
            <a:endParaRPr lang="en-US" altLang="zh-CN"/>
          </a:p>
        </p:txBody>
      </p:sp>
      <p:pic>
        <p:nvPicPr>
          <p:cNvPr id="1034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33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2B90D37-40EE-4DAF-B44D-56B9461E287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028" name="Picture 4" descr="D:\scir\sync\我的坚果云\assets\hit-sci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965" y="499908"/>
            <a:ext cx="3239195" cy="4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36000" y="2445276"/>
            <a:ext cx="9720000" cy="115200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033" name="Picture 9" descr="D:\scir\sync\我的坚果云\assets\decorates-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503" y="3748142"/>
            <a:ext cx="3116607" cy="28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1236000" y="4139208"/>
            <a:ext cx="9720000" cy="4980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演讲者</a:t>
            </a:r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36000" y="5176761"/>
            <a:ext cx="9720000" cy="288032"/>
          </a:xfrm>
        </p:spPr>
        <p:txBody>
          <a:bodyPr anchor="ctr">
            <a:normAutofit/>
          </a:bodyPr>
          <a:lstStyle>
            <a:lvl1pPr marL="0" indent="0" algn="ctr">
              <a:lnSpc>
                <a:spcPts val="1200"/>
              </a:lnSpc>
              <a:buNone/>
              <a:defRPr sz="14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</a:t>
            </a:r>
            <a:endParaRPr lang="en-US" altLang="zh-CN" dirty="0"/>
          </a:p>
        </p:txBody>
      </p:sp>
      <p:sp>
        <p:nvSpPr>
          <p:cNvPr id="23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36000" y="5596625"/>
            <a:ext cx="9720000" cy="288032"/>
          </a:xfrm>
        </p:spPr>
        <p:txBody>
          <a:bodyPr anchor="ctr">
            <a:normAutofit/>
          </a:bodyPr>
          <a:lstStyle>
            <a:lvl1pPr marL="0" indent="0" algn="ctr">
              <a:lnSpc>
                <a:spcPts val="1200"/>
              </a:lnSpc>
              <a:buNone/>
              <a:defRPr sz="14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中国</a:t>
            </a:r>
            <a:r>
              <a:rPr lang="en-US" altLang="zh-CN" dirty="0"/>
              <a:t>·</a:t>
            </a:r>
            <a:r>
              <a:rPr lang="zh-CN" altLang="en-US" dirty="0"/>
              <a:t>哈尔滨</a:t>
            </a:r>
            <a:endParaRPr lang="en-US" altLang="zh-CN" dirty="0"/>
          </a:p>
        </p:txBody>
      </p:sp>
      <p:pic>
        <p:nvPicPr>
          <p:cNvPr id="1034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86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solidFill>
          <a:srgbClr val="CE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 userDrawn="1"/>
        </p:nvSpPr>
        <p:spPr>
          <a:xfrm flipV="1">
            <a:off x="0" y="0"/>
            <a:ext cx="8976320" cy="4365104"/>
          </a:xfrm>
          <a:prstGeom prst="rtTriangle">
            <a:avLst/>
          </a:prstGeom>
          <a:solidFill>
            <a:srgbClr val="47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3829" y="3355421"/>
            <a:ext cx="9174833" cy="721652"/>
          </a:xfrm>
        </p:spPr>
        <p:txBody>
          <a:bodyPr anchor="t">
            <a:normAutofit/>
          </a:bodyPr>
          <a:lstStyle>
            <a:lvl1pPr algn="l">
              <a:defRPr sz="3200" b="0" cap="all">
                <a:solidFill>
                  <a:srgbClr val="961B1E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873829" y="4077073"/>
            <a:ext cx="9174833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3851-F579-0F41-A791-8C9AAD437E30}" type="datetime1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scir\sync\我的坚果云\assets\hit-scir-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829" y="1124744"/>
            <a:ext cx="34921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六边形 10"/>
          <p:cNvSpPr/>
          <p:nvPr userDrawn="1"/>
        </p:nvSpPr>
        <p:spPr>
          <a:xfrm>
            <a:off x="1391478" y="2924944"/>
            <a:ext cx="1482351" cy="958416"/>
          </a:xfrm>
          <a:prstGeom prst="hexagon">
            <a:avLst/>
          </a:prstGeom>
          <a:solidFill>
            <a:srgbClr val="47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880928" y="3068960"/>
            <a:ext cx="960107" cy="91440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rgbClr val="CECDCD"/>
                </a:solidFill>
              </a:defRPr>
            </a:lvl1pPr>
          </a:lstStyle>
          <a:p>
            <a:pPr lvl="0"/>
            <a:r>
              <a:rPr lang="en-US" altLang="zh-CN"/>
              <a:t>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46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剪去单角的矩形 8"/>
          <p:cNvSpPr/>
          <p:nvPr userDrawn="1"/>
        </p:nvSpPr>
        <p:spPr>
          <a:xfrm flipH="1">
            <a:off x="1701283" y="692697"/>
            <a:ext cx="10500840" cy="6189499"/>
          </a:xfrm>
          <a:custGeom>
            <a:avLst/>
            <a:gdLst>
              <a:gd name="connsiteX0" fmla="*/ 0 w 7710660"/>
              <a:gd name="connsiteY0" fmla="*/ 0 h 6093296"/>
              <a:gd name="connsiteX1" fmla="*/ 6695090 w 7710660"/>
              <a:gd name="connsiteY1" fmla="*/ 0 h 6093296"/>
              <a:gd name="connsiteX2" fmla="*/ 7710660 w 7710660"/>
              <a:gd name="connsiteY2" fmla="*/ 1015570 h 6093296"/>
              <a:gd name="connsiteX3" fmla="*/ 7710660 w 7710660"/>
              <a:gd name="connsiteY3" fmla="*/ 6093296 h 6093296"/>
              <a:gd name="connsiteX4" fmla="*/ 0 w 7710660"/>
              <a:gd name="connsiteY4" fmla="*/ 6093296 h 6093296"/>
              <a:gd name="connsiteX5" fmla="*/ 0 w 7710660"/>
              <a:gd name="connsiteY5" fmla="*/ 0 h 6093296"/>
              <a:gd name="connsiteX0" fmla="*/ 0 w 7710660"/>
              <a:gd name="connsiteY0" fmla="*/ 0 h 6093296"/>
              <a:gd name="connsiteX1" fmla="*/ 7302308 w 7710660"/>
              <a:gd name="connsiteY1" fmla="*/ 0 h 6093296"/>
              <a:gd name="connsiteX2" fmla="*/ 7710660 w 7710660"/>
              <a:gd name="connsiteY2" fmla="*/ 1015570 h 6093296"/>
              <a:gd name="connsiteX3" fmla="*/ 7710660 w 7710660"/>
              <a:gd name="connsiteY3" fmla="*/ 6093296 h 6093296"/>
              <a:gd name="connsiteX4" fmla="*/ 0 w 7710660"/>
              <a:gd name="connsiteY4" fmla="*/ 6093296 h 6093296"/>
              <a:gd name="connsiteX5" fmla="*/ 0 w 7710660"/>
              <a:gd name="connsiteY5" fmla="*/ 0 h 6093296"/>
              <a:gd name="connsiteX0" fmla="*/ 0 w 7710660"/>
              <a:gd name="connsiteY0" fmla="*/ 0 h 6093296"/>
              <a:gd name="connsiteX1" fmla="*/ 7302308 w 7710660"/>
              <a:gd name="connsiteY1" fmla="*/ 0 h 6093296"/>
              <a:gd name="connsiteX2" fmla="*/ 7710660 w 7710660"/>
              <a:gd name="connsiteY2" fmla="*/ 613139 h 6093296"/>
              <a:gd name="connsiteX3" fmla="*/ 7710660 w 7710660"/>
              <a:gd name="connsiteY3" fmla="*/ 6093296 h 6093296"/>
              <a:gd name="connsiteX4" fmla="*/ 0 w 7710660"/>
              <a:gd name="connsiteY4" fmla="*/ 6093296 h 6093296"/>
              <a:gd name="connsiteX5" fmla="*/ 0 w 7710660"/>
              <a:gd name="connsiteY5" fmla="*/ 0 h 6093296"/>
              <a:gd name="connsiteX0" fmla="*/ 0 w 7710660"/>
              <a:gd name="connsiteY0" fmla="*/ 4763 h 6098059"/>
              <a:gd name="connsiteX1" fmla="*/ 7110663 w 7710660"/>
              <a:gd name="connsiteY1" fmla="*/ 0 h 6098059"/>
              <a:gd name="connsiteX2" fmla="*/ 7710660 w 7710660"/>
              <a:gd name="connsiteY2" fmla="*/ 617902 h 6098059"/>
              <a:gd name="connsiteX3" fmla="*/ 7710660 w 7710660"/>
              <a:gd name="connsiteY3" fmla="*/ 6098059 h 6098059"/>
              <a:gd name="connsiteX4" fmla="*/ 0 w 7710660"/>
              <a:gd name="connsiteY4" fmla="*/ 6098059 h 6098059"/>
              <a:gd name="connsiteX5" fmla="*/ 0 w 7710660"/>
              <a:gd name="connsiteY5" fmla="*/ 4763 h 6098059"/>
              <a:gd name="connsiteX0" fmla="*/ 0 w 7710660"/>
              <a:gd name="connsiteY0" fmla="*/ 4763 h 6098059"/>
              <a:gd name="connsiteX1" fmla="*/ 7110663 w 7710660"/>
              <a:gd name="connsiteY1" fmla="*/ 0 h 6098059"/>
              <a:gd name="connsiteX2" fmla="*/ 7710660 w 7710660"/>
              <a:gd name="connsiteY2" fmla="*/ 698865 h 6098059"/>
              <a:gd name="connsiteX3" fmla="*/ 7710660 w 7710660"/>
              <a:gd name="connsiteY3" fmla="*/ 6098059 h 6098059"/>
              <a:gd name="connsiteX4" fmla="*/ 0 w 7710660"/>
              <a:gd name="connsiteY4" fmla="*/ 6098059 h 6098059"/>
              <a:gd name="connsiteX5" fmla="*/ 0 w 7710660"/>
              <a:gd name="connsiteY5" fmla="*/ 4763 h 6098059"/>
              <a:gd name="connsiteX0" fmla="*/ 0 w 7710660"/>
              <a:gd name="connsiteY0" fmla="*/ 4763 h 6098059"/>
              <a:gd name="connsiteX1" fmla="*/ 7124685 w 7710660"/>
              <a:gd name="connsiteY1" fmla="*/ 0 h 6098059"/>
              <a:gd name="connsiteX2" fmla="*/ 7710660 w 7710660"/>
              <a:gd name="connsiteY2" fmla="*/ 698865 h 6098059"/>
              <a:gd name="connsiteX3" fmla="*/ 7710660 w 7710660"/>
              <a:gd name="connsiteY3" fmla="*/ 6098059 h 6098059"/>
              <a:gd name="connsiteX4" fmla="*/ 0 w 7710660"/>
              <a:gd name="connsiteY4" fmla="*/ 6098059 h 6098059"/>
              <a:gd name="connsiteX5" fmla="*/ 0 w 7710660"/>
              <a:gd name="connsiteY5" fmla="*/ 4763 h 6098059"/>
              <a:gd name="connsiteX0" fmla="*/ 0 w 7801236"/>
              <a:gd name="connsiteY0" fmla="*/ 4763 h 6098059"/>
              <a:gd name="connsiteX1" fmla="*/ 7215261 w 7801236"/>
              <a:gd name="connsiteY1" fmla="*/ 0 h 6098059"/>
              <a:gd name="connsiteX2" fmla="*/ 7801236 w 7801236"/>
              <a:gd name="connsiteY2" fmla="*/ 698865 h 6098059"/>
              <a:gd name="connsiteX3" fmla="*/ 7801236 w 7801236"/>
              <a:gd name="connsiteY3" fmla="*/ 6098059 h 6098059"/>
              <a:gd name="connsiteX4" fmla="*/ 90576 w 7801236"/>
              <a:gd name="connsiteY4" fmla="*/ 6098059 h 6098059"/>
              <a:gd name="connsiteX5" fmla="*/ 0 w 7801236"/>
              <a:gd name="connsiteY5" fmla="*/ 4763 h 6098059"/>
              <a:gd name="connsiteX0" fmla="*/ 0 w 7801236"/>
              <a:gd name="connsiteY0" fmla="*/ 4763 h 6098059"/>
              <a:gd name="connsiteX1" fmla="*/ 7215261 w 7801236"/>
              <a:gd name="connsiteY1" fmla="*/ 0 h 6098059"/>
              <a:gd name="connsiteX2" fmla="*/ 7801236 w 7801236"/>
              <a:gd name="connsiteY2" fmla="*/ 698865 h 6098059"/>
              <a:gd name="connsiteX3" fmla="*/ 7801236 w 7801236"/>
              <a:gd name="connsiteY3" fmla="*/ 6098059 h 6098059"/>
              <a:gd name="connsiteX4" fmla="*/ 0 w 7801236"/>
              <a:gd name="connsiteY4" fmla="*/ 6098059 h 6098059"/>
              <a:gd name="connsiteX5" fmla="*/ 0 w 7801236"/>
              <a:gd name="connsiteY5" fmla="*/ 4763 h 6098059"/>
              <a:gd name="connsiteX0" fmla="*/ 0 w 7801236"/>
              <a:gd name="connsiteY0" fmla="*/ 4763 h 6189499"/>
              <a:gd name="connsiteX1" fmla="*/ 7215261 w 7801236"/>
              <a:gd name="connsiteY1" fmla="*/ 0 h 6189499"/>
              <a:gd name="connsiteX2" fmla="*/ 7801236 w 7801236"/>
              <a:gd name="connsiteY2" fmla="*/ 698865 h 6189499"/>
              <a:gd name="connsiteX3" fmla="*/ 7801236 w 7801236"/>
              <a:gd name="connsiteY3" fmla="*/ 6189499 h 6189499"/>
              <a:gd name="connsiteX4" fmla="*/ 0 w 7801236"/>
              <a:gd name="connsiteY4" fmla="*/ 6098059 h 6189499"/>
              <a:gd name="connsiteX5" fmla="*/ 0 w 7801236"/>
              <a:gd name="connsiteY5" fmla="*/ 4763 h 6189499"/>
              <a:gd name="connsiteX0" fmla="*/ 0 w 7801236"/>
              <a:gd name="connsiteY0" fmla="*/ 4763 h 6189499"/>
              <a:gd name="connsiteX1" fmla="*/ 7215261 w 7801236"/>
              <a:gd name="connsiteY1" fmla="*/ 0 h 6189499"/>
              <a:gd name="connsiteX2" fmla="*/ 7801236 w 7801236"/>
              <a:gd name="connsiteY2" fmla="*/ 698865 h 6189499"/>
              <a:gd name="connsiteX3" fmla="*/ 7801236 w 7801236"/>
              <a:gd name="connsiteY3" fmla="*/ 6189499 h 6189499"/>
              <a:gd name="connsiteX4" fmla="*/ 0 w 7801236"/>
              <a:gd name="connsiteY4" fmla="*/ 6189499 h 6189499"/>
              <a:gd name="connsiteX5" fmla="*/ 0 w 7801236"/>
              <a:gd name="connsiteY5" fmla="*/ 4763 h 618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01236" h="6189499">
                <a:moveTo>
                  <a:pt x="0" y="4763"/>
                </a:moveTo>
                <a:lnTo>
                  <a:pt x="7215261" y="0"/>
                </a:lnTo>
                <a:lnTo>
                  <a:pt x="7801236" y="698865"/>
                </a:lnTo>
                <a:lnTo>
                  <a:pt x="7801236" y="6189499"/>
                </a:lnTo>
                <a:lnTo>
                  <a:pt x="0" y="6189499"/>
                </a:lnTo>
                <a:lnTo>
                  <a:pt x="0" y="47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2A97-F4AC-E949-A35A-F8D505A771BD}" type="datetime1">
              <a:rPr lang="zh-CN" altLang="en-US" smtClean="0"/>
              <a:t>2020/7/7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scir\sync\我的坚果云\assets\hit-scir-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68" y="3933056"/>
            <a:ext cx="583313" cy="22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2639616" y="1124746"/>
            <a:ext cx="9121013" cy="66780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3791744" y="1988840"/>
            <a:ext cx="7968885" cy="403244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8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用户画像</a:t>
            </a:r>
            <a:endParaRPr lang="en-US" altLang="zh-CN"/>
          </a:p>
          <a:p>
            <a:pPr lvl="0"/>
            <a:r>
              <a:rPr lang="zh-CN" altLang="en-US"/>
              <a:t>电影票房预测</a:t>
            </a:r>
            <a:endParaRPr lang="en-US" altLang="zh-CN"/>
          </a:p>
          <a:p>
            <a:pPr lvl="0"/>
            <a:r>
              <a:rPr lang="zh-CN" altLang="en-US"/>
              <a:t>消费意图挖掘</a:t>
            </a:r>
          </a:p>
        </p:txBody>
      </p:sp>
    </p:spTree>
    <p:extLst>
      <p:ext uri="{BB962C8B-B14F-4D97-AF65-F5344CB8AC3E}">
        <p14:creationId xmlns:p14="http://schemas.microsoft.com/office/powerpoint/2010/main" val="897206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FCB072-8566-3C4D-867F-BD55E362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376CDD-3424-DA42-B48A-501FC8863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372806-2F71-1D43-A249-58E0D0F3A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ADB1F-0B83-6B4D-8487-CDF457D56230}" type="datetime1">
              <a:rPr kumimoji="1" lang="zh-CN" altLang="en-US" smtClean="0"/>
              <a:t>2020/7/7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56344F-45AF-6241-83FA-2549F33178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4FB712-6B6B-5948-8F7E-1E10BEA02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803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6" r:id="rId4"/>
    <p:sldLayoutId id="2147483667" r:id="rId5"/>
    <p:sldLayoutId id="2147483661" r:id="rId6"/>
    <p:sldLayoutId id="2147483664" r:id="rId7"/>
    <p:sldLayoutId id="2147483662" r:id="rId8"/>
    <p:sldLayoutId id="2147483663" r:id="rId9"/>
    <p:sldLayoutId id="214748366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smp_mcc@163.co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dstc.community/dstc9/hom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jddc.jd.com/descriptio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13" Type="http://schemas.openxmlformats.org/officeDocument/2006/relationships/image" Target="../media/image19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7.tiff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6.tiff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BAF4321-E173-CF4C-B90D-E13BA0260682}"/>
              </a:ext>
            </a:extLst>
          </p:cNvPr>
          <p:cNvSpPr txBox="1"/>
          <p:nvPr/>
        </p:nvSpPr>
        <p:spPr>
          <a:xfrm>
            <a:off x="2463800" y="2841079"/>
            <a:ext cx="726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对话评测组织及经验分享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F5F82F-9608-AA41-BBFE-104CC1F45936}"/>
              </a:ext>
            </a:extLst>
          </p:cNvPr>
          <p:cNvSpPr txBox="1"/>
          <p:nvPr/>
        </p:nvSpPr>
        <p:spPr>
          <a:xfrm>
            <a:off x="3295650" y="5102087"/>
            <a:ext cx="560070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哈工大</a:t>
            </a:r>
            <a:r>
              <a:rPr kumimoji="1" lang="en-US" altLang="zh-CN" sz="240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SCIR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级硕士研究生 张开颜</a:t>
            </a:r>
            <a:endParaRPr kumimoji="1"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329956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26959"/>
            <a:ext cx="5257800" cy="4650004"/>
          </a:xfrm>
        </p:spPr>
        <p:txBody>
          <a:bodyPr/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评测结果</a:t>
            </a:r>
            <a:endParaRPr kumimoji="1" lang="en-US" altLang="zh-CN"/>
          </a:p>
          <a:p>
            <a:pPr lvl="2"/>
            <a:r>
              <a:rPr kumimoji="1" lang="zh-CN" altLang="en-US"/>
              <a:t> 开放域可以自行收集数据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 增加专业标注数据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 取消封闭域评测</a:t>
            </a:r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3A158F6-F117-C54F-98C0-7185DBAC2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532650"/>
              </p:ext>
            </p:extLst>
          </p:nvPr>
        </p:nvGraphicFramePr>
        <p:xfrm>
          <a:off x="5957092" y="2466870"/>
          <a:ext cx="2420938" cy="3337560"/>
        </p:xfrm>
        <a:graphic>
          <a:graphicData uri="http://schemas.openxmlformats.org/drawingml/2006/table">
            <a:tbl>
              <a:tblPr firstRow="1" bandRow="1"/>
              <a:tblGrid>
                <a:gridCol w="896938">
                  <a:extLst>
                    <a:ext uri="{9D8B030D-6E8A-4147-A177-3AD203B41FA5}">
                      <a16:colId xmlns:a16="http://schemas.microsoft.com/office/drawing/2014/main" val="4243937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3052787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/>
                        <a:t>封闭域（</a:t>
                      </a:r>
                      <a:r>
                        <a:rPr lang="en-US" altLang="zh-CN"/>
                        <a:t>ECDT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2017</a:t>
                      </a:r>
                      <a:r>
                        <a:rPr lang="zh-CN" altLang="en-US"/>
                        <a:t>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042645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/>
                        <a:t>名次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F1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Score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139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0.9391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40705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0.9288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790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0.9089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147825"/>
                  </a:ext>
                </a:extLst>
              </a:tr>
              <a:tr h="37084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开放域（</a:t>
                      </a: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ECDT</a:t>
                      </a: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2017</a:t>
                      </a: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43413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0.9414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06388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0.9288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5688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0.9258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169149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6FF602B-A756-844A-9156-EA9737082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619077"/>
              </p:ext>
            </p:extLst>
          </p:nvPr>
        </p:nvGraphicFramePr>
        <p:xfrm>
          <a:off x="9068856" y="2454700"/>
          <a:ext cx="2420938" cy="3349730"/>
        </p:xfrm>
        <a:graphic>
          <a:graphicData uri="http://schemas.openxmlformats.org/drawingml/2006/table">
            <a:tbl>
              <a:tblPr firstRow="1" bandRow="1"/>
              <a:tblGrid>
                <a:gridCol w="871009">
                  <a:extLst>
                    <a:ext uri="{9D8B030D-6E8A-4147-A177-3AD203B41FA5}">
                      <a16:colId xmlns:a16="http://schemas.microsoft.com/office/drawing/2014/main" val="1732678654"/>
                    </a:ext>
                  </a:extLst>
                </a:gridCol>
                <a:gridCol w="1549929">
                  <a:extLst>
                    <a:ext uri="{9D8B030D-6E8A-4147-A177-3AD203B41FA5}">
                      <a16:colId xmlns:a16="http://schemas.microsoft.com/office/drawing/2014/main" val="6483374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/>
                        <a:t>开放域（</a:t>
                      </a:r>
                      <a:r>
                        <a:rPr lang="en-US" altLang="zh-CN"/>
                        <a:t>ECDT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2018</a:t>
                      </a:r>
                      <a:r>
                        <a:rPr lang="zh-CN" altLang="en-US"/>
                        <a:t>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3648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/>
                        <a:t>名次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F1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Score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71644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0.8339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80109"/>
                  </a:ext>
                </a:extLst>
              </a:tr>
              <a:tr h="383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0.8276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3259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0.8008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6676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0.7923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95248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5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0.7846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9022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6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0.7735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46908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0.7722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16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591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参赛方案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2017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LSTM</a:t>
            </a:r>
            <a:r>
              <a:rPr kumimoji="1" lang="zh-CN" altLang="en-US"/>
              <a:t>，</a:t>
            </a:r>
            <a:r>
              <a:rPr kumimoji="1" lang="en-US" altLang="zh-CN"/>
              <a:t>domain</a:t>
            </a:r>
            <a:r>
              <a:rPr kumimoji="1" lang="zh-CN" altLang="en-US"/>
              <a:t> </a:t>
            </a:r>
            <a:r>
              <a:rPr kumimoji="1" lang="en-US" altLang="zh-CN"/>
              <a:t>keywords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Char-level</a:t>
            </a:r>
            <a:r>
              <a:rPr kumimoji="1" lang="zh-CN" altLang="en-US"/>
              <a:t> </a:t>
            </a:r>
            <a:r>
              <a:rPr kumimoji="1" lang="en-US" altLang="zh-CN"/>
              <a:t>CNN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N-gram</a:t>
            </a:r>
            <a:r>
              <a:rPr kumimoji="1" lang="zh-CN" altLang="en-US"/>
              <a:t>，</a:t>
            </a:r>
            <a:r>
              <a:rPr kumimoji="1" lang="en-US" altLang="zh-CN"/>
              <a:t>TF-IDF</a:t>
            </a:r>
            <a:r>
              <a:rPr kumimoji="1" lang="zh-CN" altLang="en-US"/>
              <a:t>，</a:t>
            </a:r>
            <a:r>
              <a:rPr kumimoji="1" lang="en-US" altLang="zh-CN"/>
              <a:t>SVM</a:t>
            </a:r>
          </a:p>
          <a:p>
            <a:pPr lvl="2">
              <a:buFont typeface="Wingdings" pitchFamily="2" charset="2"/>
              <a:buChar char="n"/>
            </a:pP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Transformer</a:t>
            </a:r>
            <a:r>
              <a:rPr kumimoji="1" lang="zh-CN" altLang="en-US"/>
              <a:t>，</a:t>
            </a:r>
            <a:r>
              <a:rPr kumimoji="1" lang="en-US" altLang="zh-CN"/>
              <a:t>CNN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LSTM</a:t>
            </a:r>
            <a:r>
              <a:rPr kumimoji="1" lang="zh-CN" altLang="en-US"/>
              <a:t>，</a:t>
            </a:r>
            <a:r>
              <a:rPr kumimoji="1" lang="en-US" altLang="zh-CN"/>
              <a:t>domain</a:t>
            </a:r>
            <a:r>
              <a:rPr kumimoji="1" lang="zh-CN" altLang="en-US"/>
              <a:t> </a:t>
            </a:r>
            <a:r>
              <a:rPr kumimoji="1" lang="en-US" altLang="zh-CN"/>
              <a:t>keywords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fastText</a:t>
            </a:r>
            <a:r>
              <a:rPr kumimoji="1" lang="zh-CN" altLang="en-US"/>
              <a:t>，</a:t>
            </a:r>
            <a:r>
              <a:rPr kumimoji="1" lang="en-US" altLang="zh-CN"/>
              <a:t>CNN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642C1A-1D6F-F847-9367-DA9B19AAB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654" y="1526959"/>
            <a:ext cx="4170613" cy="45289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3DC6E4-1121-DE4A-B7A9-F587ECB8F4FE}"/>
              </a:ext>
            </a:extLst>
          </p:cNvPr>
          <p:cNvSpPr txBox="1"/>
          <p:nvPr/>
        </p:nvSpPr>
        <p:spPr>
          <a:xfrm>
            <a:off x="7635814" y="6059228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 第一名方案流程</a:t>
            </a:r>
          </a:p>
        </p:txBody>
      </p:sp>
    </p:spTree>
    <p:extLst>
      <p:ext uri="{BB962C8B-B14F-4D97-AF65-F5344CB8AC3E}">
        <p14:creationId xmlns:p14="http://schemas.microsoft.com/office/powerpoint/2010/main" val="125983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891094"/>
          </a:xfrm>
        </p:spPr>
        <p:txBody>
          <a:bodyPr>
            <a:normAutofit/>
          </a:bodyPr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评测说明</a:t>
            </a:r>
            <a:endParaRPr kumimoji="1" lang="en-US" altLang="zh-CN"/>
          </a:p>
          <a:p>
            <a:pPr lvl="2"/>
            <a:r>
              <a:rPr kumimoji="1" lang="zh-CN" altLang="en-US"/>
              <a:t> 特定领域：机票类、火车票类和酒店类</a:t>
            </a:r>
            <a:r>
              <a:rPr kumimoji="1" lang="en-US" altLang="zh-CN"/>
              <a:t>3</a:t>
            </a:r>
            <a:r>
              <a:rPr kumimoji="1" lang="zh-CN" altLang="en-US"/>
              <a:t>个垂直领域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评测方式</a:t>
            </a:r>
            <a:endParaRPr kumimoji="1" lang="en-US" altLang="zh-CN"/>
          </a:p>
          <a:p>
            <a:pPr lvl="2"/>
            <a:r>
              <a:rPr kumimoji="1" lang="zh-CN" altLang="en-US"/>
              <a:t> 用户意图描述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  <a:p>
            <a:pPr lvl="2"/>
            <a:r>
              <a:rPr kumimoji="1" lang="zh-CN" altLang="en-US"/>
              <a:t> 人机交互评测 </a:t>
            </a:r>
            <a:r>
              <a:rPr kumimoji="1" lang="en-US" altLang="zh-CN">
                <a:sym typeface="Wingdings" pitchFamily="2" charset="2"/>
              </a:rPr>
              <a:t></a:t>
            </a:r>
            <a:endParaRPr kumimoji="1" lang="en-US" altLang="zh-CN"/>
          </a:p>
          <a:p>
            <a:pPr marL="342882" lvl="1" indent="0">
              <a:buNone/>
            </a:pPr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6BB779-DF6D-314F-9A10-99BEADE0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304" y="3149600"/>
            <a:ext cx="7628469" cy="34988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D8A1C94-18A6-BE40-BFFE-AA077C249739}"/>
              </a:ext>
            </a:extLst>
          </p:cNvPr>
          <p:cNvSpPr txBox="1"/>
          <p:nvPr/>
        </p:nvSpPr>
        <p:spPr>
          <a:xfrm>
            <a:off x="1187386" y="3972506"/>
            <a:ext cx="28617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>
                <a:latin typeface="SimSun" panose="02010600030101010101" pitchFamily="2" charset="-122"/>
                <a:ea typeface="SimSun" panose="02010600030101010101" pitchFamily="2" charset="-122"/>
              </a:rPr>
              <a:t>﻿“帮我订一张从北京到上海的飞机票，早上或者中午都行” </a:t>
            </a:r>
          </a:p>
          <a:p>
            <a:r>
              <a:rPr kumimoji="1" lang="zh-CN" altLang="en-US" sz="1600">
                <a:latin typeface="SimSun" panose="02010600030101010101" pitchFamily="2" charset="-122"/>
                <a:ea typeface="SimSun" panose="02010600030101010101" pitchFamily="2" charset="-122"/>
              </a:rPr>
              <a:t>“</a:t>
            </a:r>
            <a:r>
              <a:rPr kumimoji="1" lang="en" altLang="zh-CN" sz="160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Booking a flight from Beijing to Shanghai in the morning or at noon</a:t>
            </a:r>
            <a:r>
              <a:rPr kumimoji="1" lang="en" altLang="zh-CN" sz="1600">
                <a:latin typeface="SimSun" panose="02010600030101010101" pitchFamily="2" charset="-122"/>
                <a:ea typeface="SimSun" panose="02010600030101010101" pitchFamily="2" charset="-122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1391105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6959"/>
            <a:ext cx="5393267" cy="4650004"/>
          </a:xfrm>
        </p:spPr>
        <p:txBody>
          <a:bodyPr/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评测数据</a:t>
            </a:r>
            <a:endParaRPr kumimoji="1" lang="en-US" altLang="zh-CN"/>
          </a:p>
          <a:p>
            <a:pPr lvl="2"/>
            <a:r>
              <a:rPr kumimoji="1" lang="zh-CN" altLang="en-US"/>
              <a:t> 来自于科大讯飞股份有限公司</a:t>
            </a:r>
            <a:endParaRPr kumimoji="1" lang="en-US" altLang="zh-CN"/>
          </a:p>
          <a:p>
            <a:pPr lvl="2"/>
            <a:r>
              <a:rPr kumimoji="1" lang="zh-CN" altLang="en-US"/>
              <a:t> 包含自系统日期起一个月的机票、火车票以及各地酒店信息</a:t>
            </a:r>
            <a:endParaRPr kumimoji="1" lang="en-US" altLang="zh-CN"/>
          </a:p>
          <a:p>
            <a:pPr lvl="2"/>
            <a:r>
              <a:rPr kumimoji="1" lang="zh-CN" altLang="en-US"/>
              <a:t> 人工写若干个测试任务，包含订机票</a:t>
            </a:r>
            <a:r>
              <a:rPr kumimoji="1" lang="en-US" altLang="zh-CN"/>
              <a:t>/</a:t>
            </a:r>
            <a:r>
              <a:rPr kumimoji="1" lang="zh-CN" altLang="en-US"/>
              <a:t>火车票</a:t>
            </a:r>
            <a:r>
              <a:rPr kumimoji="1" lang="en-US" altLang="zh-CN"/>
              <a:t>/</a:t>
            </a:r>
            <a:r>
              <a:rPr kumimoji="1" lang="zh-CN" altLang="en-US"/>
              <a:t>宾馆三种简单意图任务或多意图任务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1BF2DD-B812-6546-8A4E-E3905066B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2616200"/>
            <a:ext cx="56102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48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6959"/>
            <a:ext cx="10520364" cy="4650004"/>
          </a:xfrm>
        </p:spPr>
        <p:txBody>
          <a:bodyPr/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评价指标</a:t>
            </a:r>
            <a:endParaRPr kumimoji="1" lang="en-US" altLang="zh-CN"/>
          </a:p>
          <a:p>
            <a:pPr lvl="2"/>
            <a:r>
              <a:rPr kumimoji="1" lang="zh-CN" altLang="en-US"/>
              <a:t> 任务完成率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lang="zh-CN" altLang="en-US"/>
              <a:t> 每一个测试对话看做是一个任务，测试过程中完成的任务数占任务总数的比率</a:t>
            </a:r>
            <a:endParaRPr kumimoji="1" lang="en-US" altLang="zh-CN"/>
          </a:p>
          <a:p>
            <a:pPr lvl="2"/>
            <a:r>
              <a:rPr kumimoji="1" lang="zh-CN" altLang="en-US"/>
              <a:t> 用户满意度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lang="zh-CN" altLang="en-US"/>
              <a:t> 完成一个任务所产生的对话句子（</a:t>
            </a:r>
            <a:r>
              <a:rPr lang="en" altLang="zh-CN"/>
              <a:t>utterance</a:t>
            </a:r>
            <a:r>
              <a:rPr lang="zh-CN" altLang="en"/>
              <a:t>）</a:t>
            </a:r>
            <a:r>
              <a:rPr lang="zh-CN" altLang="en-US"/>
              <a:t>数，在完成任务的前提下越少越好</a:t>
            </a:r>
            <a:endParaRPr kumimoji="1" lang="en-US" altLang="zh-CN"/>
          </a:p>
          <a:p>
            <a:pPr lvl="2"/>
            <a:r>
              <a:rPr kumimoji="1" lang="zh-CN" altLang="en-US"/>
              <a:t> 回复语言的自然度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lang="zh-CN" altLang="en-US"/>
              <a:t> 评测员对系统的主观打分，包含</a:t>
            </a:r>
            <a:r>
              <a:rPr lang="en-US" altLang="zh-CN"/>
              <a:t>5</a:t>
            </a:r>
            <a:r>
              <a:rPr lang="zh-CN" altLang="en-US"/>
              <a:t>个取值</a:t>
            </a:r>
            <a:r>
              <a:rPr lang="en-US" altLang="zh-CN"/>
              <a:t>{-2,-1,0,1,2}</a:t>
            </a:r>
            <a:endParaRPr kumimoji="1" lang="en-US" altLang="zh-CN"/>
          </a:p>
          <a:p>
            <a:pPr lvl="2"/>
            <a:r>
              <a:rPr kumimoji="1" lang="zh-CN" altLang="en-US"/>
              <a:t> 未覆盖情况的引导能力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lang="zh-CN" altLang="en-US"/>
              <a:t> 主观打分，包含</a:t>
            </a:r>
            <a:r>
              <a:rPr lang="en-US" altLang="zh-CN"/>
              <a:t>2</a:t>
            </a:r>
            <a:r>
              <a:rPr lang="zh-CN" altLang="en-US"/>
              <a:t>个取值</a:t>
            </a:r>
            <a:r>
              <a:rPr lang="en-US" altLang="zh-CN"/>
              <a:t>{0,1}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040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7120467" cy="4650004"/>
          </a:xfrm>
        </p:spPr>
        <p:txBody>
          <a:bodyPr/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参赛方案（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r>
              <a:rPr kumimoji="1" lang="zh-CN" altLang="en-US"/>
              <a:t> 第一名方案）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意图层次分类（</a:t>
            </a:r>
            <a:r>
              <a:rPr kumimoji="1" lang="en-US" altLang="zh-CN"/>
              <a:t>GRU/</a:t>
            </a:r>
            <a:r>
              <a:rPr kumimoji="1" lang="zh-CN" altLang="en-US"/>
              <a:t>胶囊网络）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属性抽取</a:t>
            </a:r>
            <a:r>
              <a:rPr kumimoji="1" lang="en-US" altLang="zh-CN"/>
              <a:t>/</a:t>
            </a:r>
            <a:r>
              <a:rPr kumimoji="1" lang="zh-CN" altLang="en-US"/>
              <a:t>推理（</a:t>
            </a:r>
            <a:r>
              <a:rPr kumimoji="1" lang="en-US" altLang="zh-CN"/>
              <a:t>BiLSTM+CRF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对话状态管理（强化学习）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意图理解（</a:t>
            </a:r>
            <a:r>
              <a:rPr kumimoji="1" lang="en-US" altLang="zh-CN"/>
              <a:t>Bimpm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业务模块逻辑处理（槽位填充</a:t>
            </a:r>
            <a:r>
              <a:rPr kumimoji="1" lang="en-US" altLang="zh-CN"/>
              <a:t>/API</a:t>
            </a:r>
            <a:r>
              <a:rPr kumimoji="1" lang="zh-CN" altLang="en-US"/>
              <a:t>调用）</a:t>
            </a:r>
            <a:endParaRPr kumimoji="1"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E95574-77DF-3A41-8A4B-71B63132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083" y="2684493"/>
            <a:ext cx="4894130" cy="34924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3A6A6E3-29B3-894E-8154-4463B9F51E2C}"/>
              </a:ext>
            </a:extLst>
          </p:cNvPr>
          <p:cNvSpPr txBox="1"/>
          <p:nvPr/>
        </p:nvSpPr>
        <p:spPr>
          <a:xfrm>
            <a:off x="7591623" y="6196008"/>
            <a:ext cx="382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r>
              <a:rPr kumimoji="1" lang="zh-CN" altLang="en-US"/>
              <a:t> 第一名方案架构图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819516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/>
              <a:t> 任务一：自然语言理解评测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评测说明</a:t>
            </a:r>
            <a:endParaRPr kumimoji="1" lang="en-US" altLang="zh-CN"/>
          </a:p>
          <a:p>
            <a:pPr lvl="2"/>
            <a:r>
              <a:rPr kumimoji="1" lang="zh-CN" altLang="en-US"/>
              <a:t> 单轮对话的理解</a:t>
            </a:r>
            <a:endParaRPr kumimoji="1" lang="en-US" altLang="zh-CN"/>
          </a:p>
          <a:p>
            <a:pPr lvl="2"/>
            <a:r>
              <a:rPr kumimoji="1" lang="zh-CN" altLang="en-US"/>
              <a:t> 包括领域分类、意图识别和语义槽天从三项子任务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评测方式</a:t>
            </a:r>
            <a:endParaRPr kumimoji="1" lang="en-US" altLang="zh-CN"/>
          </a:p>
          <a:p>
            <a:pPr lvl="2"/>
            <a:r>
              <a:rPr kumimoji="1" lang="en-US" altLang="zh-CN"/>
              <a:t>Codalab</a:t>
            </a:r>
            <a:r>
              <a:rPr kumimoji="1" lang="zh-CN" altLang="en-US"/>
              <a:t>提交模型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评测指标</a:t>
            </a:r>
            <a:endParaRPr kumimoji="1" lang="en-US" altLang="zh-CN"/>
          </a:p>
          <a:p>
            <a:pPr lvl="2"/>
            <a:r>
              <a:rPr kumimoji="1" lang="zh-CN" altLang="en-US"/>
              <a:t> 领域分类、意图识别，采用准确率评价</a:t>
            </a:r>
            <a:endParaRPr kumimoji="1" lang="en-US" altLang="zh-CN"/>
          </a:p>
          <a:p>
            <a:pPr lvl="2"/>
            <a:r>
              <a:rPr kumimoji="1" lang="zh-CN" altLang="en-US"/>
              <a:t> 语义槽填充，采用</a:t>
            </a:r>
            <a:r>
              <a:rPr kumimoji="1" lang="en-US" altLang="zh-CN"/>
              <a:t>F</a:t>
            </a:r>
            <a:r>
              <a:rPr kumimoji="1" lang="zh-CN" altLang="en-US"/>
              <a:t>值评价</a:t>
            </a:r>
            <a:endParaRPr kumimoji="1" lang="en-US" altLang="zh-CN"/>
          </a:p>
          <a:p>
            <a:pPr lvl="2"/>
            <a:r>
              <a:rPr kumimoji="1" lang="zh-CN" altLang="en-US"/>
              <a:t> 最终评价指标，句准确率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3750C6-CE5B-244E-8170-015E7B46C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811" y="3429000"/>
            <a:ext cx="3899005" cy="206508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B403F32-C3A7-FB4E-AC03-6C3CE10115B2}"/>
              </a:ext>
            </a:extLst>
          </p:cNvPr>
          <p:cNvSpPr txBox="1"/>
          <p:nvPr/>
        </p:nvSpPr>
        <p:spPr>
          <a:xfrm>
            <a:off x="7335811" y="5735358"/>
            <a:ext cx="389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i="1"/>
              <a:t>http://conference.cipsc.org.cn/smp2019/evaluation.html</a:t>
            </a:r>
            <a:endParaRPr kumimoji="1" lang="zh-CN" altLang="en-US" i="1"/>
          </a:p>
        </p:txBody>
      </p:sp>
    </p:spTree>
    <p:extLst>
      <p:ext uri="{BB962C8B-B14F-4D97-AF65-F5344CB8AC3E}">
        <p14:creationId xmlns:p14="http://schemas.microsoft.com/office/powerpoint/2010/main" val="2629548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5067127" cy="4650004"/>
          </a:xfrm>
        </p:spPr>
        <p:txBody>
          <a:bodyPr/>
          <a:lstStyle/>
          <a:p>
            <a:r>
              <a:rPr kumimoji="1" lang="zh-CN" altLang="en-US"/>
              <a:t> 任务一：自然语言理解评测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评测结果</a:t>
            </a:r>
            <a:endParaRPr kumimoji="1" lang="en-US" altLang="zh-CN"/>
          </a:p>
          <a:p>
            <a:pPr lvl="2"/>
            <a:r>
              <a:rPr kumimoji="1" lang="zh-CN" altLang="en-US"/>
              <a:t> （前三名）</a:t>
            </a:r>
            <a:endParaRPr kumimoji="1"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40739D-7F39-444E-B978-54027F19C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248" y="3428999"/>
            <a:ext cx="3881995" cy="2110240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7C44107-473F-BA41-B453-3E85FA46B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635004"/>
              </p:ext>
            </p:extLst>
          </p:nvPr>
        </p:nvGraphicFramePr>
        <p:xfrm>
          <a:off x="1328757" y="3429000"/>
          <a:ext cx="5067127" cy="2110239"/>
        </p:xfrm>
        <a:graphic>
          <a:graphicData uri="http://schemas.openxmlformats.org/drawingml/2006/table">
            <a:tbl>
              <a:tblPr firstRow="1" bandRow="1"/>
              <a:tblGrid>
                <a:gridCol w="754258">
                  <a:extLst>
                    <a:ext uri="{9D8B030D-6E8A-4147-A177-3AD203B41FA5}">
                      <a16:colId xmlns:a16="http://schemas.microsoft.com/office/drawing/2014/main" val="1741612476"/>
                    </a:ext>
                  </a:extLst>
                </a:gridCol>
                <a:gridCol w="1040874">
                  <a:extLst>
                    <a:ext uri="{9D8B030D-6E8A-4147-A177-3AD203B41FA5}">
                      <a16:colId xmlns:a16="http://schemas.microsoft.com/office/drawing/2014/main" val="2668803933"/>
                    </a:ext>
                  </a:extLst>
                </a:gridCol>
                <a:gridCol w="1025790">
                  <a:extLst>
                    <a:ext uri="{9D8B030D-6E8A-4147-A177-3AD203B41FA5}">
                      <a16:colId xmlns:a16="http://schemas.microsoft.com/office/drawing/2014/main" val="850067938"/>
                    </a:ext>
                  </a:extLst>
                </a:gridCol>
                <a:gridCol w="980535">
                  <a:extLst>
                    <a:ext uri="{9D8B030D-6E8A-4147-A177-3AD203B41FA5}">
                      <a16:colId xmlns:a16="http://schemas.microsoft.com/office/drawing/2014/main" val="2515764433"/>
                    </a:ext>
                  </a:extLst>
                </a:gridCol>
                <a:gridCol w="1265670">
                  <a:extLst>
                    <a:ext uri="{9D8B030D-6E8A-4147-A177-3AD203B41FA5}">
                      <a16:colId xmlns:a16="http://schemas.microsoft.com/office/drawing/2014/main" val="2548010776"/>
                    </a:ext>
                  </a:extLst>
                </a:gridCol>
              </a:tblGrid>
              <a:tr h="7334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/>
                        <a:t>名次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Domain</a:t>
                      </a:r>
                    </a:p>
                    <a:p>
                      <a:pPr algn="ctr"/>
                      <a:r>
                        <a:rPr lang="en-US" altLang="zh-CN"/>
                        <a:t>Acc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Intent</a:t>
                      </a:r>
                    </a:p>
                    <a:p>
                      <a:pPr algn="ctr"/>
                      <a:r>
                        <a:rPr lang="en-US" altLang="zh-CN"/>
                        <a:t>Acc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Slots</a:t>
                      </a:r>
                    </a:p>
                    <a:p>
                      <a:pPr algn="ctr"/>
                      <a:r>
                        <a:rPr lang="en-US" altLang="zh-CN"/>
                        <a:t>F1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Sentence</a:t>
                      </a:r>
                    </a:p>
                    <a:p>
                      <a:pPr algn="ctr"/>
                      <a:r>
                        <a:rPr lang="en-US" altLang="zh-CN"/>
                        <a:t>Acc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58764"/>
                  </a:ext>
                </a:extLst>
              </a:tr>
              <a:tr h="4589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1"/>
                        <a:t>1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1"/>
                        <a:t>0.9730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1"/>
                        <a:t>0.9171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1"/>
                        <a:t>0.8128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1"/>
                        <a:t>0.7223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614499"/>
                  </a:ext>
                </a:extLst>
              </a:tr>
              <a:tr h="4589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0.9450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0.8717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0.7597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0.6519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531779"/>
                  </a:ext>
                </a:extLst>
              </a:tr>
              <a:tr h="4589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0.9277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0.8660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0.7441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0.6258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94157"/>
                  </a:ext>
                </a:extLst>
              </a:tr>
            </a:tbl>
          </a:graphicData>
        </a:graphic>
      </p:graphicFrame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91D6353D-B88D-784A-94C2-562F6EF72EA7}"/>
              </a:ext>
            </a:extLst>
          </p:cNvPr>
          <p:cNvSpPr txBox="1">
            <a:spLocks/>
          </p:cNvSpPr>
          <p:nvPr/>
        </p:nvSpPr>
        <p:spPr>
          <a:xfrm>
            <a:off x="6286673" y="1526959"/>
            <a:ext cx="5067127" cy="4650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49" indent="-27144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70C0"/>
              </a:buClr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1pPr>
            <a:lvl2pPr marL="607187" indent="-26430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2pPr>
            <a:lvl3pPr marL="942927" indent="-257162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3pPr>
            <a:lvl4pPr marL="1200091" indent="-171442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4pPr>
            <a:lvl5pPr marL="1542973" indent="-171442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/>
          </a:p>
          <a:p>
            <a:pPr lvl="1">
              <a:buFont typeface="Wingdings" panose="05000000000000000000" pitchFamily="2" charset="2"/>
              <a:buChar char="n"/>
            </a:pPr>
            <a:r>
              <a:rPr kumimoji="1" lang="zh-CN" altLang="en-US"/>
              <a:t> 参赛方案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BERT-E2E-KG-NLU</a:t>
            </a:r>
          </a:p>
        </p:txBody>
      </p:sp>
    </p:spTree>
    <p:extLst>
      <p:ext uri="{BB962C8B-B14F-4D97-AF65-F5344CB8AC3E}">
        <p14:creationId xmlns:p14="http://schemas.microsoft.com/office/powerpoint/2010/main" val="1223619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/>
              <a:t> 任务一：自然语言理解评测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参赛方案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Multi-task</a:t>
            </a:r>
            <a:r>
              <a:rPr kumimoji="1" lang="zh-CN" altLang="en-US"/>
              <a:t> </a:t>
            </a:r>
            <a:r>
              <a:rPr kumimoji="1" lang="en-US" altLang="zh-CN"/>
              <a:t>BERT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联合模型</a:t>
            </a:r>
            <a:r>
              <a:rPr kumimoji="1" lang="en-US" altLang="zh-CN"/>
              <a:t>Ⅰ</a:t>
            </a:r>
            <a:r>
              <a:rPr kumimoji="1" lang="zh-CN" altLang="en-US"/>
              <a:t>：参数共享，单独循环训练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联合训练</a:t>
            </a:r>
            <a:r>
              <a:rPr kumimoji="1" lang="en-US" altLang="zh-CN"/>
              <a:t>Ⅱ</a:t>
            </a:r>
            <a:r>
              <a:rPr kumimoji="1" lang="zh-CN" altLang="en-US"/>
              <a:t>：共同训练，多</a:t>
            </a:r>
            <a:r>
              <a:rPr kumimoji="1" lang="en-US" altLang="zh-CN"/>
              <a:t>loss</a:t>
            </a:r>
            <a:r>
              <a:rPr kumimoji="1" lang="zh-CN" altLang="en-US"/>
              <a:t>加权求和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额外关键词特征（</a:t>
            </a:r>
            <a:r>
              <a:rPr kumimoji="1" lang="en-US" altLang="zh-CN"/>
              <a:t>one-hot</a:t>
            </a:r>
            <a:r>
              <a:rPr kumimoji="1" lang="zh-CN" altLang="en-US"/>
              <a:t>）、规则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Multi-task</a:t>
            </a:r>
            <a:r>
              <a:rPr kumimoji="1" lang="zh-CN" altLang="en-US"/>
              <a:t> </a:t>
            </a:r>
            <a:r>
              <a:rPr kumimoji="1" lang="en-US" altLang="zh-CN"/>
              <a:t>ERNIE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多个</a:t>
            </a:r>
            <a:r>
              <a:rPr kumimoji="1" lang="en-US" altLang="zh-CN"/>
              <a:t>loss</a:t>
            </a:r>
            <a:r>
              <a:rPr kumimoji="1" lang="zh-CN" altLang="en-US"/>
              <a:t>叠加，增大槽识别的</a:t>
            </a:r>
            <a:r>
              <a:rPr kumimoji="1" lang="en-US" altLang="zh-CN"/>
              <a:t>loss</a:t>
            </a:r>
            <a:r>
              <a:rPr kumimoji="1" lang="zh-CN" altLang="en-US"/>
              <a:t>权重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领域意图</a:t>
            </a:r>
            <a:r>
              <a:rPr kumimoji="1" lang="en-US" altLang="zh-CN"/>
              <a:t>/</a:t>
            </a:r>
            <a:r>
              <a:rPr kumimoji="1" lang="zh-CN" altLang="en-US"/>
              <a:t>槽向量（</a:t>
            </a:r>
            <a:r>
              <a:rPr kumimoji="1" lang="en-US" altLang="zh-CN"/>
              <a:t>one-hot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规则校正（词表）</a:t>
            </a:r>
            <a:endParaRPr kumimoji="1"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BBEE97-E38C-B746-A376-C0DE538EF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256" y="1526959"/>
            <a:ext cx="2922363" cy="18575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4CE990-A529-3A4C-89DD-1545FB40E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71" y="3473461"/>
            <a:ext cx="3327532" cy="320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40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4781591" cy="4650004"/>
          </a:xfrm>
        </p:spPr>
        <p:txBody>
          <a:bodyPr/>
          <a:lstStyle/>
          <a:p>
            <a:r>
              <a:rPr kumimoji="1" lang="zh-CN" altLang="en-US"/>
              <a:t> 任务二：个性化对话竞赛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评测说明</a:t>
            </a:r>
            <a:endParaRPr kumimoji="1" lang="en-US" altLang="zh-CN"/>
          </a:p>
          <a:p>
            <a:pPr lvl="2"/>
            <a:r>
              <a:rPr kumimoji="1" lang="zh-CN" altLang="en-US"/>
              <a:t> 已知对话上下文和所有对话参与者的个性化属性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要求生成符合给定个性化特征与上下文逻辑的回复</a:t>
            </a:r>
            <a:endParaRPr kumimoji="1" lang="en-US" altLang="zh-CN"/>
          </a:p>
          <a:p>
            <a:pPr lvl="1"/>
            <a:endParaRPr kumimoji="1"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4169B2-C279-6245-B059-89B009C00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078" y="2299154"/>
            <a:ext cx="5863086" cy="352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61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DA197-3761-9148-9CF3-7467048BF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248F12-1165-B74F-91FA-D3E06F9C1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/>
              <a:t> 近年对话评测一览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 </a:t>
            </a:r>
            <a:r>
              <a:rPr kumimoji="1" lang="en-US" altLang="zh-CN"/>
              <a:t>SMP-ECDT</a:t>
            </a:r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2017-2020</a:t>
            </a:r>
          </a:p>
          <a:p>
            <a:endParaRPr kumimoji="1" lang="en-US" altLang="zh-CN"/>
          </a:p>
          <a:p>
            <a:r>
              <a:rPr kumimoji="1" lang="zh-CN" altLang="en-US"/>
              <a:t> </a:t>
            </a:r>
            <a:r>
              <a:rPr kumimoji="1" lang="en-US" altLang="zh-CN"/>
              <a:t>SMP-MCC</a:t>
            </a:r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2019-2020</a:t>
            </a:r>
          </a:p>
          <a:p>
            <a:endParaRPr kumimoji="1" lang="en-US" altLang="zh-CN"/>
          </a:p>
          <a:p>
            <a:r>
              <a:rPr kumimoji="1" lang="zh-CN" altLang="en-US"/>
              <a:t> 其他对话评测</a:t>
            </a:r>
          </a:p>
        </p:txBody>
      </p:sp>
    </p:spTree>
    <p:extLst>
      <p:ext uri="{BB962C8B-B14F-4D97-AF65-F5344CB8AC3E}">
        <p14:creationId xmlns:p14="http://schemas.microsoft.com/office/powerpoint/2010/main" val="1528431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任务二：个性化对话竞赛</a:t>
            </a:r>
            <a:endParaRPr kumimoji="1" lang="en-US" altLang="zh-CN"/>
          </a:p>
          <a:p>
            <a:pPr lvl="1"/>
            <a:r>
              <a:rPr kumimoji="1" lang="zh-CN" altLang="en-US"/>
              <a:t> 评价指标</a:t>
            </a:r>
            <a:endParaRPr kumimoji="1" lang="en-US" altLang="zh-CN"/>
          </a:p>
          <a:p>
            <a:pPr lvl="2"/>
            <a:r>
              <a:rPr kumimoji="1" lang="zh-CN" altLang="en-US"/>
              <a:t> 自动评测：</a:t>
            </a:r>
            <a:r>
              <a:rPr kumimoji="1" lang="en-US" altLang="zh-CN"/>
              <a:t>BLEU</a:t>
            </a:r>
            <a:r>
              <a:rPr kumimoji="1" lang="zh-CN" altLang="en-US"/>
              <a:t>、</a:t>
            </a:r>
            <a:r>
              <a:rPr kumimoji="1" lang="en-US" altLang="zh-CN"/>
              <a:t>Perplexity</a:t>
            </a:r>
            <a:r>
              <a:rPr kumimoji="1" lang="zh-CN" altLang="en-US"/>
              <a:t>、</a:t>
            </a:r>
            <a:r>
              <a:rPr kumimoji="1" lang="en-US" altLang="zh-CN"/>
              <a:t>Distinct</a:t>
            </a:r>
          </a:p>
          <a:p>
            <a:pPr lvl="2"/>
            <a:r>
              <a:rPr kumimoji="1" lang="zh-CN" altLang="en-US"/>
              <a:t> 人工评价：</a:t>
            </a:r>
            <a:r>
              <a:rPr kumimoji="1" lang="en-US" altLang="zh-CN"/>
              <a:t>Fluency</a:t>
            </a:r>
            <a:r>
              <a:rPr kumimoji="1" lang="zh-CN" altLang="en-US"/>
              <a:t>、</a:t>
            </a:r>
            <a:r>
              <a:rPr kumimoji="1" lang="en-US" altLang="zh-CN"/>
              <a:t>Personality</a:t>
            </a:r>
            <a:r>
              <a:rPr kumimoji="1" lang="zh-CN" altLang="en-US"/>
              <a:t>、</a:t>
            </a:r>
            <a:r>
              <a:rPr kumimoji="1" lang="en-US" altLang="zh-CN"/>
              <a:t>Appropriateness</a:t>
            </a:r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参赛方案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GPT</a:t>
            </a:r>
            <a:r>
              <a:rPr kumimoji="1" lang="zh-CN" altLang="en-US"/>
              <a:t>，大规模对话数据预训练，小规模高质量个性化数据微调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GPT</a:t>
            </a:r>
            <a:r>
              <a:rPr kumimoji="1" lang="zh-CN" altLang="en-US"/>
              <a:t>，对话历史和个性化信息编码，模型生成下一句回复</a:t>
            </a:r>
          </a:p>
        </p:txBody>
      </p:sp>
    </p:spTree>
    <p:extLst>
      <p:ext uri="{BB962C8B-B14F-4D97-AF65-F5344CB8AC3E}">
        <p14:creationId xmlns:p14="http://schemas.microsoft.com/office/powerpoint/2010/main" val="2275653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 任务一：小样本对话语言理解技术评测</a:t>
            </a:r>
            <a:endParaRPr kumimoji="1" lang="en-US" altLang="zh-CN"/>
          </a:p>
          <a:p>
            <a:pPr lvl="1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/>
              <a:t> 背景介绍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深度学习方法需要大量的标注训练数据，真实场景下，往往很难获得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反观人类学习，只需要少数几个样例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新兴研究方向：小样本学习</a:t>
            </a:r>
            <a:endParaRPr kumimoji="1" lang="en-US" altLang="zh-CN"/>
          </a:p>
          <a:p>
            <a:pPr lvl="3">
              <a:lnSpc>
                <a:spcPct val="150000"/>
              </a:lnSpc>
            </a:pPr>
            <a:r>
              <a:rPr kumimoji="1" lang="zh-CN" altLang="en-US"/>
              <a:t> 研究如何利用过往经验知识，在新的任务上只使用少数几个样例数据进行学习</a:t>
            </a:r>
            <a:endParaRPr kumimoji="1" lang="en-US" altLang="zh-CN"/>
          </a:p>
          <a:p>
            <a:pPr lvl="2">
              <a:lnSpc>
                <a:spcPct val="150000"/>
              </a:lnSpc>
              <a:buFont typeface="Wingdings" pitchFamily="2" charset="2"/>
              <a:buChar char="n"/>
            </a:pPr>
            <a:endParaRPr kumimoji="1" lang="en-US" altLang="zh-CN"/>
          </a:p>
          <a:p>
            <a:pPr lvl="1">
              <a:lnSpc>
                <a:spcPct val="15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2404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任务一：小样本对话语言理解技术评测</a:t>
            </a:r>
            <a:endParaRPr kumimoji="1" lang="en-US" altLang="zh-CN"/>
          </a:p>
          <a:p>
            <a:pPr lvl="1"/>
            <a:r>
              <a:rPr kumimoji="1" lang="zh-CN" altLang="en-US"/>
              <a:t> 任务数据及描述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1A8477-8CB5-1E40-A72A-28F9A2666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2945904"/>
            <a:ext cx="9118600" cy="33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1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任务一：小样本对话语言理解技术评测</a:t>
            </a:r>
            <a:endParaRPr kumimoji="1" lang="en-US" altLang="zh-CN"/>
          </a:p>
          <a:p>
            <a:pPr lvl="1"/>
            <a:r>
              <a:rPr kumimoji="1" lang="zh-CN" altLang="en-US"/>
              <a:t> 参考方案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58C761-FE48-8043-883A-659822754E2C}"/>
              </a:ext>
            </a:extLst>
          </p:cNvPr>
          <p:cNvSpPr txBox="1"/>
          <p:nvPr/>
        </p:nvSpPr>
        <p:spPr>
          <a:xfrm>
            <a:off x="2047575" y="6063670"/>
            <a:ext cx="8349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/>
              <a:t>Hou Y, Che W, Lai Y, et al. Few-shot Slot Tagging with Collapsed Dependency Transfer and Label-enhanced Task-adaptive Projection Network</a:t>
            </a:r>
            <a:r>
              <a:rPr lang="en-US" altLang="zh-CN" sz="1600"/>
              <a:t>. ACL 2020</a:t>
            </a:r>
            <a:endParaRPr kumimoji="1" lang="zh-CN" altLang="en-US" sz="16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A71EE6-3C7C-7D45-92DD-378D28B5B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7" y="2765354"/>
            <a:ext cx="4688416" cy="29232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A456EE-E045-B04A-93E3-448554AFC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349" y="3084609"/>
            <a:ext cx="5131451" cy="250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79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/>
              <a:t> 任务二：知识驱动的多轮对话竞赛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 任务背景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知识驱动的对话生成缺少数据支持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对于知识的建模，极大地提升人机对话系统的逻辑性、信息量和可解释行，带来更好的用户体验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 任务描述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已知对话上下文和所有知识图谱信息，要求生成符合知识图谱信息和上下文逻辑的对话回复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知识图谱由一系列三元组描述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所生成对话回复需要足够流畅、与对话上下文语义相关并且符合相关的知识图谱信息</a:t>
            </a:r>
          </a:p>
        </p:txBody>
      </p:sp>
    </p:spTree>
    <p:extLst>
      <p:ext uri="{BB962C8B-B14F-4D97-AF65-F5344CB8AC3E}">
        <p14:creationId xmlns:p14="http://schemas.microsoft.com/office/powerpoint/2010/main" val="595850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任务二：知识驱动的多轮对话竞赛</a:t>
            </a:r>
            <a:endParaRPr kumimoji="1" lang="en-US" altLang="zh-CN"/>
          </a:p>
          <a:p>
            <a:pPr lvl="1"/>
            <a:r>
              <a:rPr kumimoji="1" lang="zh-CN" altLang="en-US"/>
              <a:t> 评测数据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Utterance</a:t>
            </a:r>
            <a:r>
              <a:rPr kumimoji="1" lang="zh-CN" altLang="en-US"/>
              <a:t>为对话文本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Knowledge</a:t>
            </a:r>
            <a:r>
              <a:rPr kumimoji="1" lang="zh-CN" altLang="en-US"/>
              <a:t>为当前轮次对话应用的知识三元组标注</a:t>
            </a:r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  <a:p>
            <a:pPr lvl="1"/>
            <a:r>
              <a:rPr kumimoji="1" lang="zh-CN" altLang="en-US"/>
              <a:t> 评价指标</a:t>
            </a:r>
            <a:endParaRPr kumimoji="1" lang="en-US" altLang="zh-CN"/>
          </a:p>
          <a:p>
            <a:pPr lvl="2"/>
            <a:r>
              <a:rPr kumimoji="1" lang="zh-CN" altLang="en-US"/>
              <a:t> 自动评价：</a:t>
            </a:r>
            <a:r>
              <a:rPr kumimoji="1" lang="en-US" altLang="zh-CN"/>
              <a:t>BLEU-4</a:t>
            </a:r>
            <a:r>
              <a:rPr kumimoji="1" lang="zh-CN" altLang="en-US"/>
              <a:t>、</a:t>
            </a:r>
            <a:r>
              <a:rPr kumimoji="1" lang="en-US" altLang="zh-CN"/>
              <a:t>Distinct-2</a:t>
            </a:r>
          </a:p>
          <a:p>
            <a:pPr lvl="2"/>
            <a:r>
              <a:rPr kumimoji="1" lang="zh-CN" altLang="en-US"/>
              <a:t> 人工评价：</a:t>
            </a:r>
            <a:r>
              <a:rPr kumimoji="1" lang="en-US" altLang="zh-CN"/>
              <a:t>Informativeness</a:t>
            </a:r>
            <a:r>
              <a:rPr kumimoji="1" lang="zh-CN" altLang="en-US"/>
              <a:t>、</a:t>
            </a:r>
            <a:r>
              <a:rPr kumimoji="1" lang="en-US" altLang="zh-CN"/>
              <a:t>Appropriateness</a:t>
            </a:r>
          </a:p>
        </p:txBody>
      </p:sp>
    </p:spTree>
    <p:extLst>
      <p:ext uri="{BB962C8B-B14F-4D97-AF65-F5344CB8AC3E}">
        <p14:creationId xmlns:p14="http://schemas.microsoft.com/office/powerpoint/2010/main" val="4131933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任务二：知识驱动的多轮对话竞赛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baseline</a:t>
            </a:r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Generation-based</a:t>
            </a:r>
            <a:r>
              <a:rPr kumimoji="1" lang="zh-CN" altLang="en-US"/>
              <a:t> </a:t>
            </a:r>
            <a:r>
              <a:rPr kumimoji="1" lang="en-US" altLang="zh-CN"/>
              <a:t>Models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Language</a:t>
            </a:r>
            <a:r>
              <a:rPr kumimoji="1" lang="zh-CN" altLang="en-US"/>
              <a:t> </a:t>
            </a:r>
            <a:r>
              <a:rPr kumimoji="1" lang="en-US" altLang="zh-CN"/>
              <a:t>Model</a:t>
            </a:r>
            <a:r>
              <a:rPr kumimoji="1" lang="zh-CN" altLang="en-US"/>
              <a:t>、</a:t>
            </a:r>
            <a:r>
              <a:rPr kumimoji="1" lang="en-US" altLang="zh-CN"/>
              <a:t>Seq2Sea</a:t>
            </a:r>
            <a:r>
              <a:rPr kumimoji="1" lang="zh-CN" altLang="en-US"/>
              <a:t>、</a:t>
            </a:r>
            <a:r>
              <a:rPr kumimoji="1" lang="en-US" altLang="zh-CN"/>
              <a:t>HRED</a:t>
            </a:r>
          </a:p>
          <a:p>
            <a:pPr marL="685765" lvl="2" indent="0">
              <a:buNone/>
            </a:pP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Retrieval-based</a:t>
            </a:r>
            <a:r>
              <a:rPr kumimoji="1" lang="zh-CN" altLang="en-US"/>
              <a:t> </a:t>
            </a:r>
            <a:r>
              <a:rPr kumimoji="1" lang="en-US" altLang="zh-CN"/>
              <a:t>Model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BERT</a:t>
            </a:r>
          </a:p>
          <a:p>
            <a:pPr marL="685765" lvl="2" indent="0">
              <a:buNone/>
            </a:pP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Knowledge-aware</a:t>
            </a:r>
            <a:r>
              <a:rPr kumimoji="1" lang="zh-CN" altLang="en-US"/>
              <a:t> </a:t>
            </a:r>
            <a:r>
              <a:rPr kumimoji="1" lang="en-US" altLang="zh-CN"/>
              <a:t>Models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652062-B419-A64E-A7D6-E09F2E11CE8D}"/>
              </a:ext>
            </a:extLst>
          </p:cNvPr>
          <p:cNvSpPr txBox="1"/>
          <p:nvPr/>
        </p:nvSpPr>
        <p:spPr>
          <a:xfrm>
            <a:off x="2565399" y="6137382"/>
            <a:ext cx="7713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/>
              <a:t>Zhou H, Zheng C, Huang K, et al. KdConv: A Chinese Multi-domain Dialogue Dataset Towards Multi-turn Knowledge-driven Conversation.</a:t>
            </a:r>
            <a:r>
              <a:rPr lang="zh-CN" altLang="en-US" sz="1600"/>
              <a:t> </a:t>
            </a:r>
            <a:r>
              <a:rPr lang="en-US" altLang="zh-CN" sz="1600"/>
              <a:t>ACL</a:t>
            </a:r>
            <a:r>
              <a:rPr lang="en" altLang="zh-CN" sz="1600"/>
              <a:t> 2020.</a:t>
            </a:r>
            <a:endParaRPr kumimoji="1" lang="zh-CN" altLang="en-US" sz="16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D10A97-D4CB-544B-A0B6-DEB81A497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150" y="1915211"/>
            <a:ext cx="34925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36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/>
              <a:t> 主要内容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任务背景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任务描述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任务说明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相关研究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813993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3F31B-1707-9144-949D-AB2DAB51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88C161-8A88-CE40-B387-92669D126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 </a:t>
            </a:r>
            <a:r>
              <a:rPr kumimoji="1" lang="en-US" altLang="zh-CN"/>
              <a:t>SMP</a:t>
            </a:r>
            <a:r>
              <a:rPr kumimoji="1" lang="zh-CN" altLang="en-US"/>
              <a:t>机器人群聊比赛（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Multi-bot</a:t>
            </a:r>
            <a:r>
              <a:rPr kumimoji="1" lang="zh-CN" altLang="en-US"/>
              <a:t> </a:t>
            </a:r>
            <a:r>
              <a:rPr kumimoji="1" lang="en-US" altLang="zh-CN"/>
              <a:t>Conversation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  <a:r>
              <a:rPr kumimoji="1" lang="zh-CN" altLang="en-US"/>
              <a:t>，</a:t>
            </a:r>
            <a:r>
              <a:rPr kumimoji="1" lang="en-US" altLang="zh-CN"/>
              <a:t>SMP-MCC</a:t>
            </a:r>
            <a:r>
              <a:rPr kumimoji="1" lang="zh-CN" altLang="en-US"/>
              <a:t>）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 </a:t>
            </a:r>
            <a:r>
              <a:rPr kumimoji="1" lang="en-US" altLang="zh-CN"/>
              <a:t>2019</a:t>
            </a:r>
            <a:r>
              <a:rPr kumimoji="1" lang="zh-CN" altLang="en-US"/>
              <a:t>年，刘挺教授提出机器人群聊评测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lang="zh-CN" altLang="en-US"/>
              <a:t> 检验多个人机对话系统对对话主题的主导、对话上下文建模以及对话回复的流畅度、多样性等关键技术的效果，并以此促进以上对话系统相关技术的进展</a:t>
            </a:r>
            <a:endParaRPr lang="en-US" altLang="zh-CN"/>
          </a:p>
          <a:p>
            <a:pPr lvl="1">
              <a:buFont typeface="Wingdings" pitchFamily="2" charset="2"/>
              <a:buChar char="n"/>
            </a:pPr>
            <a:r>
              <a:rPr lang="zh-CN" altLang="en-US"/>
              <a:t> 便于人们在相同的聊天场景下评价不同的对话系统的整体性能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720552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5308600" cy="4650004"/>
          </a:xfrm>
        </p:spPr>
        <p:txBody>
          <a:bodyPr/>
          <a:lstStyle/>
          <a:p>
            <a:r>
              <a:rPr kumimoji="1" lang="zh-CN" altLang="en-US"/>
              <a:t> 任务描述</a:t>
            </a:r>
            <a:endParaRPr kumimoji="1" lang="en-US" altLang="zh-CN"/>
          </a:p>
          <a:p>
            <a:pPr lvl="1"/>
            <a:r>
              <a:rPr kumimoji="1" lang="zh-CN" altLang="en-US"/>
              <a:t> 在机器人群聊场景中，已知群聊主题和历史消息记录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要求生成符合群聊主题和上下文逻辑的回复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所生成的回复需要流畅且与群聊对话主题相关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1F6ADA-0B40-754D-9A0D-2ACF9538F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6"/>
          <a:stretch/>
        </p:blipFill>
        <p:spPr>
          <a:xfrm>
            <a:off x="6667501" y="1526959"/>
            <a:ext cx="5308600" cy="488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46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40F52-3B7C-794C-B848-21C2A14C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对话评测介绍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DCFD0-E3C0-8444-B1E6-CAE84EECD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近几年主要对话评测</a:t>
            </a:r>
          </a:p>
        </p:txBody>
      </p:sp>
      <p:graphicFrame>
        <p:nvGraphicFramePr>
          <p:cNvPr id="9" name="内容占位符 3">
            <a:extLst>
              <a:ext uri="{FF2B5EF4-FFF2-40B4-BE49-F238E27FC236}">
                <a16:creationId xmlns:a16="http://schemas.microsoft.com/office/drawing/2014/main" id="{6FD7A715-C179-F449-891E-6A5BB47D1D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8098563"/>
              </p:ext>
            </p:extLst>
          </p:nvPr>
        </p:nvGraphicFramePr>
        <p:xfrm>
          <a:off x="287678" y="2207837"/>
          <a:ext cx="11616643" cy="4406899"/>
        </p:xfrm>
        <a:graphic>
          <a:graphicData uri="http://schemas.openxmlformats.org/drawingml/2006/table">
            <a:tbl>
              <a:tblPr firstRow="1" firstCol="1" bandRow="1"/>
              <a:tblGrid>
                <a:gridCol w="1175657">
                  <a:extLst>
                    <a:ext uri="{9D8B030D-6E8A-4147-A177-3AD203B41FA5}">
                      <a16:colId xmlns:a16="http://schemas.microsoft.com/office/drawing/2014/main" val="2787724352"/>
                    </a:ext>
                  </a:extLst>
                </a:gridCol>
                <a:gridCol w="2027388">
                  <a:extLst>
                    <a:ext uri="{9D8B030D-6E8A-4147-A177-3AD203B41FA5}">
                      <a16:colId xmlns:a16="http://schemas.microsoft.com/office/drawing/2014/main" val="1721832377"/>
                    </a:ext>
                  </a:extLst>
                </a:gridCol>
                <a:gridCol w="2145730">
                  <a:extLst>
                    <a:ext uri="{9D8B030D-6E8A-4147-A177-3AD203B41FA5}">
                      <a16:colId xmlns:a16="http://schemas.microsoft.com/office/drawing/2014/main" val="4160810119"/>
                    </a:ext>
                  </a:extLst>
                </a:gridCol>
                <a:gridCol w="1399388">
                  <a:extLst>
                    <a:ext uri="{9D8B030D-6E8A-4147-A177-3AD203B41FA5}">
                      <a16:colId xmlns:a16="http://schemas.microsoft.com/office/drawing/2014/main" val="2003876760"/>
                    </a:ext>
                  </a:extLst>
                </a:gridCol>
                <a:gridCol w="1491634">
                  <a:extLst>
                    <a:ext uri="{9D8B030D-6E8A-4147-A177-3AD203B41FA5}">
                      <a16:colId xmlns:a16="http://schemas.microsoft.com/office/drawing/2014/main" val="2128805951"/>
                    </a:ext>
                  </a:extLst>
                </a:gridCol>
                <a:gridCol w="2055202">
                  <a:extLst>
                    <a:ext uri="{9D8B030D-6E8A-4147-A177-3AD203B41FA5}">
                      <a16:colId xmlns:a16="http://schemas.microsoft.com/office/drawing/2014/main" val="725669243"/>
                    </a:ext>
                  </a:extLst>
                </a:gridCol>
                <a:gridCol w="1321644">
                  <a:extLst>
                    <a:ext uri="{9D8B030D-6E8A-4147-A177-3AD203B41FA5}">
                      <a16:colId xmlns:a16="http://schemas.microsoft.com/office/drawing/2014/main" val="2535016645"/>
                    </a:ext>
                  </a:extLst>
                </a:gridCol>
              </a:tblGrid>
              <a:tr h="7680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DSTC 1-7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DSTC 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JD DC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SMP-ECDT</a:t>
                      </a:r>
                      <a:r>
                        <a:rPr lang="zh-CN" altLang="en-US"/>
                        <a:t> 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17-19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SMP-ECDT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SMP-MCC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8127"/>
                  </a:ext>
                </a:extLst>
              </a:tr>
              <a:tr h="9912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组织机构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MSR/Alexa/CMU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Facebook/IBM/Google etc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京东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哈工大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讯飞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清华大学</a:t>
                      </a:r>
                      <a:endParaRPr lang="en-US" altLang="zh-CN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哈工大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07460"/>
                  </a:ext>
                </a:extLst>
              </a:tr>
              <a:tr h="882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任务简述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端到端任务型对话回复生成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检索等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基于知识对话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对话评测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多模态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客服对话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多模态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意图分类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任务型对话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小样本语言理解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知识驱动对话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机器人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群聊对话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128289"/>
                  </a:ext>
                </a:extLst>
              </a:tr>
              <a:tr h="882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评测方式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74659"/>
                  </a:ext>
                </a:extLst>
              </a:tr>
              <a:tr h="882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评测时间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2012-2017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2018/2020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2017-2019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2019/2020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988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081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873841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/>
              <a:t> 任务说明</a:t>
            </a:r>
            <a:endParaRPr kumimoji="1" lang="en-US" altLang="zh-CN"/>
          </a:p>
          <a:p>
            <a:pPr lvl="1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/>
              <a:t> 群聊主题</a:t>
            </a:r>
            <a:endParaRPr kumimoji="1" lang="en-US" altLang="zh-CN"/>
          </a:p>
          <a:p>
            <a:pPr lvl="2">
              <a:lnSpc>
                <a:spcPct val="125000"/>
              </a:lnSpc>
            </a:pPr>
            <a:r>
              <a:rPr kumimoji="1" lang="zh-CN" altLang="en-US"/>
              <a:t> 电影、数码产品、美食、音乐、体育</a:t>
            </a:r>
            <a:endParaRPr kumimoji="1" lang="en-US" altLang="zh-CN"/>
          </a:p>
          <a:p>
            <a:pPr lvl="1">
              <a:lnSpc>
                <a:spcPct val="125000"/>
              </a:lnSpc>
            </a:pPr>
            <a:endParaRPr kumimoji="1" lang="en-US" altLang="zh-CN"/>
          </a:p>
          <a:p>
            <a:pPr lvl="1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/>
              <a:t> 轮转策略</a:t>
            </a:r>
            <a:endParaRPr kumimoji="1" lang="en-US" altLang="zh-CN"/>
          </a:p>
          <a:p>
            <a:pPr lvl="2">
              <a:lnSpc>
                <a:spcPct val="125000"/>
              </a:lnSpc>
            </a:pPr>
            <a:r>
              <a:rPr kumimoji="1" lang="zh-CN" altLang="en-US"/>
              <a:t> 按一定策略初始化机器人回复顺序</a:t>
            </a:r>
            <a:endParaRPr kumimoji="1" lang="en-US" altLang="zh-CN"/>
          </a:p>
          <a:p>
            <a:pPr lvl="2">
              <a:lnSpc>
                <a:spcPct val="125000"/>
              </a:lnSpc>
            </a:pPr>
            <a:endParaRPr kumimoji="1" lang="en-US" altLang="zh-CN"/>
          </a:p>
          <a:p>
            <a:pPr lvl="1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/>
              <a:t> 消息决策</a:t>
            </a:r>
            <a:endParaRPr kumimoji="1" lang="en-US" altLang="zh-CN"/>
          </a:p>
          <a:p>
            <a:pPr lvl="2">
              <a:lnSpc>
                <a:spcPct val="125000"/>
              </a:lnSpc>
            </a:pPr>
            <a:r>
              <a:rPr kumimoji="1" lang="zh-CN" altLang="en-US"/>
              <a:t>根据群聊主题和历史消息记录进行相关决策</a:t>
            </a:r>
            <a:endParaRPr kumimoji="1"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FA154F-ECAA-5F4E-9A7A-3C955AF19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962" y="1985991"/>
            <a:ext cx="3238571" cy="28860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DCB3F7-59C8-984E-81EC-C25B6BCCE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962" y="5029665"/>
            <a:ext cx="3238571" cy="137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97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/>
              <a:t> 评测形式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训练数据</a:t>
            </a:r>
            <a:endParaRPr kumimoji="1" lang="en-US" altLang="zh-CN"/>
          </a:p>
          <a:p>
            <a:pPr lvl="2"/>
            <a:r>
              <a:rPr kumimoji="1" lang="zh-CN" altLang="en-US"/>
              <a:t> 提供部分多方主题闲聊数据，可自行收集更多数据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参考模型</a:t>
            </a:r>
            <a:endParaRPr kumimoji="1" lang="en-US" altLang="zh-CN"/>
          </a:p>
          <a:p>
            <a:pPr lvl="2"/>
            <a:r>
              <a:rPr kumimoji="1" lang="zh-CN" altLang="en-US"/>
              <a:t> 提供</a:t>
            </a:r>
            <a:r>
              <a:rPr kumimoji="1" lang="en-US" altLang="zh-CN"/>
              <a:t>Baseline</a:t>
            </a:r>
            <a:r>
              <a:rPr kumimoji="1" lang="zh-CN" altLang="en-US"/>
              <a:t>工具包，包括检索式和生成式模型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模型提交</a:t>
            </a:r>
            <a:endParaRPr kumimoji="1" lang="en-US" altLang="zh-CN"/>
          </a:p>
          <a:p>
            <a:pPr lvl="2"/>
            <a:r>
              <a:rPr kumimoji="1" lang="zh-CN" altLang="en-US"/>
              <a:t> 提供参赛机器人</a:t>
            </a:r>
            <a:r>
              <a:rPr kumimoji="1" lang="en-US" altLang="zh-CN"/>
              <a:t>API</a:t>
            </a:r>
            <a:r>
              <a:rPr kumimoji="1" lang="zh-CN" altLang="en-US"/>
              <a:t>接口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在线评测</a:t>
            </a:r>
            <a:endParaRPr kumimoji="1" lang="en-US" altLang="zh-CN"/>
          </a:p>
          <a:p>
            <a:pPr lvl="2"/>
            <a:r>
              <a:rPr kumimoji="1" lang="zh-CN" altLang="en-US"/>
              <a:t> 提供在线评测平台（</a:t>
            </a:r>
            <a:r>
              <a:rPr kumimoji="1" lang="en-US" altLang="zh-CN"/>
              <a:t>baseline</a:t>
            </a:r>
            <a:r>
              <a:rPr kumimoji="1" lang="zh-CN" altLang="en-US"/>
              <a:t>机器人群组）以及排行榜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晋级规则</a:t>
            </a:r>
            <a:endParaRPr kumimoji="1" lang="en-US" altLang="zh-CN"/>
          </a:p>
          <a:p>
            <a:pPr lvl="2"/>
            <a:r>
              <a:rPr kumimoji="1" lang="zh-CN" altLang="en-US"/>
              <a:t> 初赛随机分若干组，每组</a:t>
            </a:r>
            <a:r>
              <a:rPr kumimoji="1" lang="en-US" altLang="zh-CN"/>
              <a:t>N</a:t>
            </a:r>
            <a:r>
              <a:rPr kumimoji="1" lang="zh-CN" altLang="en-US"/>
              <a:t>支队伍，取前</a:t>
            </a:r>
            <a:r>
              <a:rPr kumimoji="1" lang="en-US" altLang="zh-CN"/>
              <a:t>K</a:t>
            </a:r>
            <a:r>
              <a:rPr kumimoji="1" lang="zh-CN" altLang="en-US"/>
              <a:t>支队伍晋级决赛</a:t>
            </a:r>
            <a:endParaRPr kumimoji="1" lang="en-US" altLang="zh-CN"/>
          </a:p>
          <a:p>
            <a:pPr lvl="2">
              <a:buFont typeface="Wingdings" pitchFamily="2" charset="2"/>
              <a:buChar char="n"/>
            </a:pP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961100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693400" cy="4645241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/>
              <a:t> 评价指标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自动评价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Topic</a:t>
            </a:r>
            <a:r>
              <a:rPr kumimoji="1" lang="zh-CN" altLang="en-US"/>
              <a:t>：评估输出回复和群聊主题的相关程度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Perplexity</a:t>
            </a:r>
            <a:r>
              <a:rPr kumimoji="1" lang="zh-CN" altLang="en-US"/>
              <a:t>：评估输出回复的流畅性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Distinct</a:t>
            </a:r>
            <a:r>
              <a:rPr kumimoji="1" lang="zh-CN" altLang="en-US"/>
              <a:t>：评估输出回复的多样性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人工评价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Topic</a:t>
            </a:r>
            <a:r>
              <a:rPr kumimoji="1" lang="zh-CN" altLang="en-US"/>
              <a:t>：生成的回复是否符合当前群聊主题（考虑主题）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Fluency</a:t>
            </a:r>
            <a:r>
              <a:rPr kumimoji="1" lang="zh-CN" altLang="en-US"/>
              <a:t>：生成回复的表达是否流畅，无语法错误（考虑句子）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Appropriateness</a:t>
            </a:r>
            <a:r>
              <a:rPr kumimoji="1" lang="zh-CN" altLang="en-US"/>
              <a:t>：生成的回复是否符合人们的日常交流习惯（考虑上下文语境）</a:t>
            </a:r>
            <a:endParaRPr kumimoji="1" lang="en-US" altLang="zh-CN"/>
          </a:p>
          <a:p>
            <a:pPr lvl="2"/>
            <a:r>
              <a:rPr kumimoji="1" lang="zh-CN" altLang="en-US"/>
              <a:t> 注：每个指标上至少</a:t>
            </a:r>
            <a:r>
              <a:rPr kumimoji="1" lang="en-US" altLang="zh-CN"/>
              <a:t>3</a:t>
            </a:r>
            <a:r>
              <a:rPr kumimoji="1" lang="zh-CN" altLang="en-US"/>
              <a:t>个人评价，每个指标评分取值集合为</a:t>
            </a:r>
            <a:r>
              <a:rPr kumimoji="1" lang="en-US" altLang="zh-CN"/>
              <a:t>{0, 1, 2}</a:t>
            </a:r>
            <a:r>
              <a:rPr kumimoji="1" lang="zh-CN" altLang="en-US"/>
              <a:t>，分别表示差、一般、好</a:t>
            </a:r>
            <a:endParaRPr kumimoji="1" lang="en-US" altLang="zh-CN"/>
          </a:p>
          <a:p>
            <a:pPr lvl="1"/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260017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在线自动评测</a:t>
            </a:r>
            <a:endParaRPr kumimoji="1"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1292AA-128D-5A48-81F4-EFC934626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124" y="2083747"/>
            <a:ext cx="8719752" cy="465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8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重要日期和奖项设置</a:t>
            </a:r>
            <a:endParaRPr kumimoji="1" lang="en-US" altLang="zh-CN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6B4C4DF-9668-1442-9984-34582D166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107128"/>
              </p:ext>
            </p:extLst>
          </p:nvPr>
        </p:nvGraphicFramePr>
        <p:xfrm>
          <a:off x="8070274" y="3382419"/>
          <a:ext cx="3714177" cy="1932890"/>
        </p:xfrm>
        <a:graphic>
          <a:graphicData uri="http://schemas.openxmlformats.org/drawingml/2006/table">
            <a:tbl>
              <a:tblPr firstRow="1" bandRow="1"/>
              <a:tblGrid>
                <a:gridCol w="1238059">
                  <a:extLst>
                    <a:ext uri="{9D8B030D-6E8A-4147-A177-3AD203B41FA5}">
                      <a16:colId xmlns:a16="http://schemas.microsoft.com/office/drawing/2014/main" val="2281504350"/>
                    </a:ext>
                  </a:extLst>
                </a:gridCol>
                <a:gridCol w="1238059">
                  <a:extLst>
                    <a:ext uri="{9D8B030D-6E8A-4147-A177-3AD203B41FA5}">
                      <a16:colId xmlns:a16="http://schemas.microsoft.com/office/drawing/2014/main" val="1806522103"/>
                    </a:ext>
                  </a:extLst>
                </a:gridCol>
                <a:gridCol w="1238059">
                  <a:extLst>
                    <a:ext uri="{9D8B030D-6E8A-4147-A177-3AD203B41FA5}">
                      <a16:colId xmlns:a16="http://schemas.microsoft.com/office/drawing/2014/main" val="1390090964"/>
                    </a:ext>
                  </a:extLst>
                </a:gridCol>
              </a:tblGrid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奖项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奖金（元）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名额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448982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一等奖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40,000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296864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二等奖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15,000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31998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三等奖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10,000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3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248283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共计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100,000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6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145865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4A7B3E0-1165-2849-B8F5-9334868A1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750282"/>
              </p:ext>
            </p:extLst>
          </p:nvPr>
        </p:nvGraphicFramePr>
        <p:xfrm>
          <a:off x="565721" y="2159330"/>
          <a:ext cx="7232074" cy="4379068"/>
        </p:xfrm>
        <a:graphic>
          <a:graphicData uri="http://schemas.openxmlformats.org/drawingml/2006/table">
            <a:tbl>
              <a:tblPr firstRow="1" bandRow="1"/>
              <a:tblGrid>
                <a:gridCol w="3616037">
                  <a:extLst>
                    <a:ext uri="{9D8B030D-6E8A-4147-A177-3AD203B41FA5}">
                      <a16:colId xmlns:a16="http://schemas.microsoft.com/office/drawing/2014/main" val="1806522103"/>
                    </a:ext>
                  </a:extLst>
                </a:gridCol>
                <a:gridCol w="3616037">
                  <a:extLst>
                    <a:ext uri="{9D8B030D-6E8A-4147-A177-3AD203B41FA5}">
                      <a16:colId xmlns:a16="http://schemas.microsoft.com/office/drawing/2014/main" val="1390090964"/>
                    </a:ext>
                  </a:extLst>
                </a:gridCol>
              </a:tblGrid>
              <a:tr h="4358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时间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任务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448982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3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发布评测方案，开始报名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296864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13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上线评测网站，开放注册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31998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发布数据集、工具包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248283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开放在线评测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145865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 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- 2020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7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24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参赛队伍系统开发及调试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88003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7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25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初赛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571432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8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决赛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00768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8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6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 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- 2020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8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人工标注评测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260039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9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月上旬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参赛队伍技术报告及颁奖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889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731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5121486"/>
          </a:xfrm>
        </p:spPr>
        <p:txBody>
          <a:bodyPr>
            <a:normAutofit fontScale="70000" lnSpcReduction="20000"/>
          </a:bodyPr>
          <a:lstStyle/>
          <a:p>
            <a:r>
              <a:rPr kumimoji="1" lang="zh-CN" altLang="en-US"/>
              <a:t> 组织委员会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lang="zh-CN" altLang="en-US"/>
              <a:t> 评测主席：张伟男（哈尔滨工业大学）</a:t>
            </a:r>
          </a:p>
          <a:p>
            <a:pPr lvl="1">
              <a:buFont typeface="Wingdings" pitchFamily="2" charset="2"/>
              <a:buChar char="n"/>
            </a:pPr>
            <a:r>
              <a:rPr lang="zh-CN" altLang="en-US"/>
              <a:t> 副主席：张洪忠（北京师范大学）、黄民烈（清华大学）、车万翔（哈尔滨工业大学）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主办方：中国中文信息学会社会媒体处理专委会（</a:t>
            </a:r>
            <a:r>
              <a:rPr lang="en-US" altLang="zh-CN"/>
              <a:t>CIPS-SMP</a:t>
            </a:r>
            <a:r>
              <a:rPr lang="zh-CN" altLang="en-US"/>
              <a:t>）社交机器人工作组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承办方：哈尔滨工业大学社会计算与信息检索研究中心（哈工大</a:t>
            </a:r>
            <a:r>
              <a:rPr lang="en-US" altLang="zh-CN"/>
              <a:t>SCIR</a:t>
            </a:r>
            <a:r>
              <a:rPr lang="zh-CN" altLang="en-US"/>
              <a:t>）</a:t>
            </a:r>
          </a:p>
          <a:p>
            <a:pPr marL="0" indent="0">
              <a:buNone/>
            </a:pPr>
            <a:endParaRPr lang="en-US" altLang="zh-CN"/>
          </a:p>
          <a:p>
            <a:r>
              <a:rPr lang="zh-CN" altLang="en-US"/>
              <a:t> 赞助方：华为公司</a:t>
            </a:r>
            <a:endParaRPr lang="en-US" altLang="zh-CN"/>
          </a:p>
          <a:p>
            <a:pPr marL="342882" lvl="1" indent="0">
              <a:buNone/>
            </a:pPr>
            <a:r>
              <a:rPr lang="en-US" altLang="zh-CN"/>
              <a:t> </a:t>
            </a:r>
          </a:p>
          <a:p>
            <a:r>
              <a:rPr lang="zh-CN" altLang="en-US"/>
              <a:t> 合作媒体：封面新闻、人民创投、黑龙江广播电视台</a:t>
            </a:r>
          </a:p>
          <a:p>
            <a:pPr marL="342882" lvl="1" indent="0">
              <a:buNone/>
            </a:pPr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联系方式： </a:t>
            </a:r>
            <a:r>
              <a:rPr lang="en" altLang="zh-CN">
                <a:hlinkClick r:id="rId3"/>
              </a:rPr>
              <a:t>smp_mcc@163.com</a:t>
            </a:r>
            <a:endParaRPr lang="en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CE6CBA-AFBF-564D-825E-C16AFDB3C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3907" y="3757904"/>
            <a:ext cx="2181627" cy="289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06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群聊（多方对话，</a:t>
            </a:r>
            <a:r>
              <a:rPr kumimoji="1" lang="en-US" altLang="zh-CN"/>
              <a:t>Multi-Party</a:t>
            </a:r>
            <a:r>
              <a:rPr kumimoji="1" lang="zh-CN" altLang="en-US"/>
              <a:t> </a:t>
            </a:r>
            <a:r>
              <a:rPr kumimoji="1" lang="en-US" altLang="zh-CN"/>
              <a:t>Dialogue</a:t>
            </a:r>
            <a:r>
              <a:rPr kumimoji="1" lang="zh-CN" altLang="en-US"/>
              <a:t>）相关研究</a:t>
            </a:r>
            <a:endParaRPr kumimoji="1" lang="en-US" altLang="zh-CN"/>
          </a:p>
          <a:p>
            <a:pPr lvl="1"/>
            <a:r>
              <a:rPr kumimoji="1" lang="zh-CN" altLang="en-US"/>
              <a:t> 回复生成（对话历史分离）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B79707-4D51-AB40-986F-87499F08E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2588249"/>
            <a:ext cx="7734300" cy="28951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9D93BE-BC7F-0340-8252-74DBEB668B24}"/>
              </a:ext>
            </a:extLst>
          </p:cNvPr>
          <p:cNvSpPr txBox="1"/>
          <p:nvPr/>
        </p:nvSpPr>
        <p:spPr>
          <a:xfrm>
            <a:off x="368300" y="5875717"/>
            <a:ext cx="1164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/>
              <a:t>Zhang H, Chan Z, Song Y, et al. When Less Is More: Using Less Context Information to Generate Better Utterances in Group Conversations[C]//CCF International Conference on Natural Language Processing and Chinese Computing. Springer, Cham, 2018: 76-84.</a:t>
            </a:r>
            <a:endParaRPr kumimoji="1"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3603996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说话对象和回复生成，</a:t>
            </a:r>
            <a:r>
              <a:rPr kumimoji="1" lang="en-US" altLang="zh-CN"/>
              <a:t>Static/Dynamic</a:t>
            </a:r>
            <a:r>
              <a:rPr kumimoji="1" lang="zh-CN" altLang="en-US"/>
              <a:t> </a:t>
            </a:r>
            <a:r>
              <a:rPr kumimoji="1" lang="en-US" altLang="zh-CN"/>
              <a:t>RNN</a:t>
            </a:r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662E139-D1E8-4540-98FC-C8D0AF815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00" y="2666087"/>
            <a:ext cx="4891100" cy="32187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9E1244-65DB-DE42-BDBD-F05EDE369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950" y="2561312"/>
            <a:ext cx="4524400" cy="32194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E05A3EF-EF5F-FD4C-A965-8000A3E02798}"/>
              </a:ext>
            </a:extLst>
          </p:cNvPr>
          <p:cNvSpPr txBox="1"/>
          <p:nvPr/>
        </p:nvSpPr>
        <p:spPr>
          <a:xfrm>
            <a:off x="1041400" y="6061403"/>
            <a:ext cx="1040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Ouchi, H., &amp; Tsuboi, Y. (2016). Addressee and Response Selection for Multi-Party Conversation. </a:t>
            </a:r>
            <a:r>
              <a:rPr lang="en" altLang="zh-CN" sz="1400" i="1">
                <a:effectLst/>
              </a:rPr>
              <a:t>Proceedings of the 2016 Conference on Empirical Methods in Natural Language Processing</a:t>
            </a:r>
            <a:r>
              <a:rPr lang="en" altLang="zh-CN" sz="1400">
                <a:effectLst/>
              </a:rPr>
              <a:t>, </a:t>
            </a:r>
            <a:r>
              <a:rPr lang="en" altLang="zh-CN" sz="1400" i="1">
                <a:effectLst/>
              </a:rPr>
              <a:t>Section 3</a:t>
            </a:r>
            <a:r>
              <a:rPr lang="en" altLang="zh-CN" sz="1400">
                <a:effectLst/>
              </a:rPr>
              <a:t>, 2133–2143. https://doi.org/10.18653/v1/d16-1231</a:t>
            </a:r>
          </a:p>
        </p:txBody>
      </p:sp>
    </p:spTree>
    <p:extLst>
      <p:ext uri="{BB962C8B-B14F-4D97-AF65-F5344CB8AC3E}">
        <p14:creationId xmlns:p14="http://schemas.microsoft.com/office/powerpoint/2010/main" val="385465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说话对象和回复选择，</a:t>
            </a:r>
            <a:r>
              <a:rPr kumimoji="1" lang="en-US" altLang="zh-CN"/>
              <a:t>Speaker-Interaction</a:t>
            </a:r>
            <a:r>
              <a:rPr kumimoji="1" lang="zh-CN" altLang="en-US"/>
              <a:t> </a:t>
            </a:r>
            <a:r>
              <a:rPr kumimoji="1" lang="en-US" altLang="zh-CN"/>
              <a:t>RNN</a:t>
            </a:r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4C06D6-F6EA-6C4F-BEA5-E6DFD98893D7}"/>
              </a:ext>
            </a:extLst>
          </p:cNvPr>
          <p:cNvSpPr txBox="1"/>
          <p:nvPr/>
        </p:nvSpPr>
        <p:spPr>
          <a:xfrm>
            <a:off x="717550" y="6013622"/>
            <a:ext cx="1075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Zhang, R., Lee, H., Polymenakos, L., &amp; Radev, D. (2018). Addressee and response selection in multi-party conversations with speaker interaction RNNs. </a:t>
            </a:r>
            <a:r>
              <a:rPr lang="en" altLang="zh-CN" sz="1400" i="1">
                <a:effectLst/>
              </a:rPr>
              <a:t>32nd AAAI Conference on Artificial Intelligence, AAAI 2018</a:t>
            </a:r>
            <a:r>
              <a:rPr lang="en" altLang="zh-CN" sz="1400">
                <a:effectLst/>
              </a:rPr>
              <a:t>, </a:t>
            </a:r>
            <a:r>
              <a:rPr lang="en" altLang="zh-CN" sz="1400" i="1">
                <a:effectLst/>
              </a:rPr>
              <a:t>2016</a:t>
            </a:r>
            <a:r>
              <a:rPr lang="en" altLang="zh-CN" sz="1400">
                <a:effectLst/>
              </a:rPr>
              <a:t>, 5690–5697.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7CD0AC-50FD-A540-8DBC-776B7CAD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636614"/>
            <a:ext cx="9118600" cy="301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48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回复生成，</a:t>
            </a:r>
            <a:r>
              <a:rPr kumimoji="1" lang="en-US" altLang="zh-CN"/>
              <a:t> ﻿ICRED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030012-8FDD-F048-AE04-E6221C3E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597082"/>
            <a:ext cx="10007600" cy="35798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329604-2EB9-E643-86C8-F9E05E0B40B8}"/>
              </a:ext>
            </a:extLst>
          </p:cNvPr>
          <p:cNvSpPr txBox="1"/>
          <p:nvPr/>
        </p:nvSpPr>
        <p:spPr>
          <a:xfrm>
            <a:off x="660400" y="6176963"/>
            <a:ext cx="1112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Liu, C., Liu, K., He, S., Nie, Z., &amp; Zhao, J. (2019). Incorporating Interlocutor-Aware Context into Response Generation on Multi-Party Chatbots. </a:t>
            </a:r>
            <a:r>
              <a:rPr lang="en" altLang="zh-CN" sz="1400" i="1">
                <a:effectLst/>
              </a:rPr>
              <a:t>Proceedings of the 23rd Conference on Computational Natural Language Learning (CoNLL)</a:t>
            </a:r>
            <a:r>
              <a:rPr lang="en" altLang="zh-CN" sz="1400">
                <a:effectLst/>
              </a:rPr>
              <a:t>, 718–727. http://arxiv.org/abs/1910.13106</a:t>
            </a:r>
          </a:p>
        </p:txBody>
      </p:sp>
    </p:spTree>
    <p:extLst>
      <p:ext uri="{BB962C8B-B14F-4D97-AF65-F5344CB8AC3E}">
        <p14:creationId xmlns:p14="http://schemas.microsoft.com/office/powerpoint/2010/main" val="3571586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40F52-3B7C-794C-B848-21C2A14C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DCFD0-E3C0-8444-B1E6-CAE84EECD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主要内容</a:t>
            </a:r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系列评测简介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任务型对话系统介绍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</a:p>
          <a:p>
            <a:pPr lvl="2"/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</a:p>
          <a:p>
            <a:pPr lvl="2"/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46892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回复生成，</a:t>
            </a:r>
            <a:r>
              <a:rPr kumimoji="1" lang="en-US" altLang="zh-CN"/>
              <a:t>Graph-Structured</a:t>
            </a:r>
            <a:r>
              <a:rPr kumimoji="1" lang="zh-CN" altLang="en-US"/>
              <a:t> </a:t>
            </a:r>
            <a:r>
              <a:rPr kumimoji="1" lang="en-US" altLang="zh-CN"/>
              <a:t>Network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606EFA-76B4-4B40-BA0A-05A8D768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14" y="2631520"/>
            <a:ext cx="4337050" cy="11631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928C70-2519-C84C-913A-2E8EE727F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777" y="2481849"/>
            <a:ext cx="4905484" cy="3549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4E984F-8103-9346-812F-D0A542AC1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206560"/>
            <a:ext cx="4659061" cy="18249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B4A0316-A135-3D4C-BB77-5542AE9DA297}"/>
              </a:ext>
            </a:extLst>
          </p:cNvPr>
          <p:cNvSpPr txBox="1"/>
          <p:nvPr/>
        </p:nvSpPr>
        <p:spPr>
          <a:xfrm>
            <a:off x="871791" y="6031499"/>
            <a:ext cx="1088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Hu, W., Chan, Z., Liu, B., Zhao, D., Ma, J., &amp; Yan, R. (2019). GSN: A graph-structured network for multi-party dialogues. </a:t>
            </a:r>
            <a:r>
              <a:rPr lang="en" altLang="zh-CN" sz="1400" i="1">
                <a:effectLst/>
              </a:rPr>
              <a:t>IJCAI International Joint Conference on Artificial Intelligence</a:t>
            </a:r>
            <a:r>
              <a:rPr lang="en" altLang="zh-CN" sz="1400">
                <a:effectLst/>
              </a:rPr>
              <a:t>, </a:t>
            </a:r>
            <a:r>
              <a:rPr lang="en" altLang="zh-CN" sz="1400" i="1">
                <a:effectLst/>
              </a:rPr>
              <a:t>2019</a:t>
            </a:r>
            <a:r>
              <a:rPr lang="en" altLang="zh-CN" sz="1400">
                <a:effectLst/>
              </a:rPr>
              <a:t>-</a:t>
            </a:r>
            <a:r>
              <a:rPr lang="en" altLang="zh-CN" sz="1400" i="1">
                <a:effectLst/>
              </a:rPr>
              <a:t>Augus</a:t>
            </a:r>
            <a:r>
              <a:rPr lang="en" altLang="zh-CN" sz="1400">
                <a:effectLst/>
              </a:rPr>
              <a:t>, 5010–5016.</a:t>
            </a:r>
          </a:p>
        </p:txBody>
      </p:sp>
    </p:spTree>
    <p:extLst>
      <p:ext uri="{BB962C8B-B14F-4D97-AF65-F5344CB8AC3E}">
        <p14:creationId xmlns:p14="http://schemas.microsoft.com/office/powerpoint/2010/main" val="819847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 </a:t>
            </a:r>
            <a:r>
              <a:rPr kumimoji="1" lang="en-US" altLang="zh-CN"/>
              <a:t>DSTC</a:t>
            </a:r>
            <a:r>
              <a:rPr kumimoji="1" lang="zh-CN" altLang="en-US"/>
              <a:t> </a:t>
            </a:r>
            <a:r>
              <a:rPr kumimoji="1" lang="en-US" altLang="zh-CN"/>
              <a:t>9</a:t>
            </a:r>
            <a:r>
              <a:rPr kumimoji="1" lang="zh-CN" altLang="en-US"/>
              <a:t>（</a:t>
            </a:r>
            <a:r>
              <a:rPr kumimoji="1" lang="en-US" altLang="zh-CN"/>
              <a:t>deadline: Sep/Oct 2020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Track1</a:t>
            </a:r>
            <a:r>
              <a:rPr kumimoji="1" lang="zh-CN" altLang="en-US"/>
              <a:t>  </a:t>
            </a:r>
            <a:r>
              <a:rPr kumimoji="1" lang="en-US" altLang="zh-CN"/>
              <a:t>Task-oriented</a:t>
            </a:r>
            <a:r>
              <a:rPr kumimoji="1" lang="zh-CN" altLang="en-US"/>
              <a:t> </a:t>
            </a:r>
            <a:r>
              <a:rPr kumimoji="1" lang="en-US" altLang="zh-CN"/>
              <a:t>Conversational</a:t>
            </a:r>
            <a:r>
              <a:rPr kumimoji="1" lang="zh-CN" altLang="en-US"/>
              <a:t> </a:t>
            </a:r>
            <a:r>
              <a:rPr kumimoji="1" lang="en-US" altLang="zh-CN"/>
              <a:t>Modeling</a:t>
            </a:r>
            <a:r>
              <a:rPr kumimoji="1" lang="zh-CN" altLang="en-US"/>
              <a:t> </a:t>
            </a:r>
            <a:r>
              <a:rPr kumimoji="1" lang="en-US" altLang="zh-CN"/>
              <a:t>with</a:t>
            </a:r>
            <a:r>
              <a:rPr kumimoji="1" lang="zh-CN" altLang="en-US"/>
              <a:t> </a:t>
            </a:r>
            <a:r>
              <a:rPr kumimoji="1" lang="en-US" altLang="zh-CN"/>
              <a:t>Unstructured</a:t>
            </a:r>
            <a:r>
              <a:rPr kumimoji="1" lang="zh-CN" altLang="en-US"/>
              <a:t> </a:t>
            </a:r>
            <a:r>
              <a:rPr kumimoji="1" lang="en-US" altLang="zh-CN"/>
              <a:t>Knowledge</a:t>
            </a:r>
            <a:r>
              <a:rPr kumimoji="1" lang="zh-CN" altLang="en-US"/>
              <a:t> </a:t>
            </a:r>
            <a:r>
              <a:rPr kumimoji="1" lang="en-US" altLang="zh-CN"/>
              <a:t>Access (Amazon Alexa)</a:t>
            </a:r>
          </a:p>
          <a:p>
            <a:pPr lvl="2"/>
            <a:r>
              <a:rPr lang="zh-CN" altLang="en-US"/>
              <a:t> </a:t>
            </a:r>
            <a:r>
              <a:rPr lang="en-US" altLang="zh-CN"/>
              <a:t>Task1: Knowledge-seeking Turn Detection</a:t>
            </a:r>
          </a:p>
          <a:p>
            <a:pPr lvl="2"/>
            <a:r>
              <a:rPr kumimoji="1" lang="en-US" altLang="zh-CN"/>
              <a:t> Task2: Knowledge Selection</a:t>
            </a:r>
          </a:p>
          <a:p>
            <a:pPr lvl="2"/>
            <a:r>
              <a:rPr kumimoji="1" lang="en-US" altLang="zh-CN"/>
              <a:t> Task3: Knowledge-grounded Response Generation</a:t>
            </a:r>
          </a:p>
          <a:p>
            <a:pPr lvl="2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Track2</a:t>
            </a:r>
            <a:r>
              <a:rPr kumimoji="1" lang="zh-CN" altLang="en-US"/>
              <a:t> </a:t>
            </a:r>
            <a:r>
              <a:rPr kumimoji="1" lang="en-US" altLang="zh-CN"/>
              <a:t>Multi-domain</a:t>
            </a:r>
            <a:r>
              <a:rPr kumimoji="1" lang="zh-CN" altLang="en-US"/>
              <a:t> </a:t>
            </a:r>
            <a:r>
              <a:rPr kumimoji="1" lang="en-US" altLang="zh-CN"/>
              <a:t>Task-oriented</a:t>
            </a:r>
            <a:r>
              <a:rPr kumimoji="1" lang="zh-CN" altLang="en-US"/>
              <a:t> </a:t>
            </a:r>
            <a:r>
              <a:rPr kumimoji="1" lang="en-US" altLang="zh-CN"/>
              <a:t>Dialog</a:t>
            </a:r>
            <a:r>
              <a:rPr kumimoji="1" lang="zh-CN" altLang="en-US"/>
              <a:t> </a:t>
            </a:r>
            <a:r>
              <a:rPr kumimoji="1" lang="en-US" altLang="zh-CN"/>
              <a:t>Challenge (MSR)</a:t>
            </a:r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Task1: </a:t>
            </a:r>
            <a:r>
              <a:rPr lang="en" altLang="zh-CN"/>
              <a:t>End-to-end Multi-domain Task Completion Dialog</a:t>
            </a:r>
            <a:endParaRPr kumimoji="1" lang="en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Task2: </a:t>
            </a:r>
            <a:r>
              <a:rPr lang="en" altLang="zh-CN"/>
              <a:t>Cross-lingual Multi-domain Dialog State Tracking</a:t>
            </a:r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5318EB-67EF-6C49-A19F-02AC1D08C924}"/>
              </a:ext>
            </a:extLst>
          </p:cNvPr>
          <p:cNvSpPr txBox="1"/>
          <p:nvPr/>
        </p:nvSpPr>
        <p:spPr>
          <a:xfrm>
            <a:off x="2108617" y="6273678"/>
            <a:ext cx="570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>
                <a:hlinkClick r:id="rId3"/>
              </a:rPr>
              <a:t>https://sites.google.com/dstc.community/dstc9/home</a:t>
            </a:r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9ED844-2F18-C24F-A6E0-7289AB9EA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8885" y="2924836"/>
            <a:ext cx="1160489" cy="11604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77610A-F65F-BA41-BE05-25326B97A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8886" y="5483201"/>
            <a:ext cx="1160489" cy="116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08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/>
              <a:t> </a:t>
            </a:r>
            <a:r>
              <a:rPr kumimoji="1" lang="en-US" altLang="zh-CN"/>
              <a:t>DSTC</a:t>
            </a:r>
            <a:r>
              <a:rPr kumimoji="1" lang="zh-CN" altLang="en-US"/>
              <a:t> </a:t>
            </a:r>
            <a:r>
              <a:rPr kumimoji="1" lang="en-US" altLang="zh-CN"/>
              <a:t>9</a:t>
            </a:r>
            <a:r>
              <a:rPr kumimoji="1" lang="zh-CN" altLang="en-US"/>
              <a:t>（</a:t>
            </a:r>
            <a:r>
              <a:rPr kumimoji="1" lang="en-US" altLang="zh-CN"/>
              <a:t>Dialogue</a:t>
            </a:r>
            <a:r>
              <a:rPr kumimoji="1" lang="zh-CN" altLang="en-US"/>
              <a:t> </a:t>
            </a:r>
            <a:r>
              <a:rPr kumimoji="1" lang="en-US" altLang="zh-CN"/>
              <a:t>System</a:t>
            </a:r>
            <a:r>
              <a:rPr kumimoji="1" lang="zh-CN" altLang="en-US"/>
              <a:t> </a:t>
            </a:r>
            <a:r>
              <a:rPr kumimoji="1" lang="en-US" altLang="zh-CN"/>
              <a:t>Technology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Track3</a:t>
            </a:r>
            <a:r>
              <a:rPr kumimoji="1" lang="zh-CN" altLang="en-US"/>
              <a:t> </a:t>
            </a:r>
            <a:r>
              <a:rPr kumimoji="1" lang="en-US" altLang="zh-CN"/>
              <a:t>Interactive</a:t>
            </a:r>
            <a:r>
              <a:rPr kumimoji="1" lang="zh-CN" altLang="en-US"/>
              <a:t> </a:t>
            </a:r>
            <a:r>
              <a:rPr kumimoji="1" lang="en-US" altLang="zh-CN"/>
              <a:t>Evaluation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Dialog (CMU)</a:t>
            </a:r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Sub-</a:t>
            </a:r>
            <a:r>
              <a:rPr lang="en" altLang="zh-CN"/>
              <a:t>Task1: Static Evaluation of Dialog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Sub-</a:t>
            </a:r>
            <a:r>
              <a:rPr lang="en" altLang="zh-CN"/>
              <a:t>Task2: Interactive Evaluation of Dialog</a:t>
            </a:r>
            <a:endParaRPr kumimoji="1" lang="en-US" altLang="zh-CN"/>
          </a:p>
          <a:p>
            <a:pPr marL="342882" lvl="1" indent="0">
              <a:buNone/>
            </a:pP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Track4</a:t>
            </a:r>
            <a:r>
              <a:rPr kumimoji="1" lang="zh-CN" altLang="en-US"/>
              <a:t> </a:t>
            </a:r>
            <a:r>
              <a:rPr kumimoji="1" lang="en-US" altLang="zh-CN"/>
              <a:t>SIMMC: Situated</a:t>
            </a:r>
            <a:r>
              <a:rPr kumimoji="1" lang="zh-CN" altLang="en-US"/>
              <a:t> </a:t>
            </a:r>
            <a:r>
              <a:rPr kumimoji="1" lang="en-US" altLang="zh-CN"/>
              <a:t>Interactive</a:t>
            </a:r>
            <a:r>
              <a:rPr kumimoji="1" lang="zh-CN" altLang="en-US"/>
              <a:t> </a:t>
            </a:r>
            <a:r>
              <a:rPr kumimoji="1" lang="en-US" altLang="zh-CN"/>
              <a:t>Multi-Modal</a:t>
            </a:r>
            <a:r>
              <a:rPr kumimoji="1" lang="zh-CN" altLang="en-US"/>
              <a:t> </a:t>
            </a:r>
            <a:r>
              <a:rPr kumimoji="1" lang="en-US" altLang="zh-CN"/>
              <a:t>Conversation</a:t>
            </a:r>
            <a:r>
              <a:rPr kumimoji="1" lang="zh-CN" altLang="en-US"/>
              <a:t> </a:t>
            </a:r>
            <a:r>
              <a:rPr kumimoji="1" lang="en-US" altLang="zh-CN"/>
              <a:t>AI (Facebook Research)</a:t>
            </a:r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Task1: Multimodal Action Prediction</a:t>
            </a:r>
          </a:p>
          <a:p>
            <a:pPr lvl="2"/>
            <a:r>
              <a:rPr kumimoji="1" lang="en-US" altLang="zh-CN"/>
              <a:t> Task2: Multimodal Dialog Response Generation &amp; Retrieval</a:t>
            </a:r>
          </a:p>
          <a:p>
            <a:pPr lvl="2"/>
            <a:r>
              <a:rPr kumimoji="1" lang="en-US" altLang="zh-CN"/>
              <a:t> Task3: Multimodal Dialog State Tracking (MM-DST)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AAD759-9A79-E643-B4A8-D9005D5F3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632" y="2330347"/>
            <a:ext cx="1218575" cy="12185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7AE2FC-8B1F-3A4C-AD2E-4B0E0709F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632" y="4573431"/>
            <a:ext cx="1218575" cy="121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389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 </a:t>
            </a:r>
            <a:r>
              <a:rPr kumimoji="1" lang="en-US" altLang="zh-CN"/>
              <a:t>JD</a:t>
            </a:r>
            <a:r>
              <a:rPr kumimoji="1" lang="zh-CN" altLang="en-US"/>
              <a:t> </a:t>
            </a:r>
            <a:r>
              <a:rPr kumimoji="1" lang="en-US" altLang="zh-CN"/>
              <a:t>DC</a:t>
            </a:r>
            <a:r>
              <a:rPr kumimoji="1" lang="zh-CN" altLang="en-US"/>
              <a:t>（</a:t>
            </a:r>
            <a:r>
              <a:rPr kumimoji="1" lang="en-US" altLang="zh-CN"/>
              <a:t>Dialogue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  <a:r>
              <a:rPr kumimoji="1" lang="zh-CN" altLang="en-US"/>
              <a:t>，</a:t>
            </a:r>
            <a:r>
              <a:rPr kumimoji="1" lang="en-US" altLang="zh-CN"/>
              <a:t> CCL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智源</a:t>
            </a:r>
            <a:r>
              <a:rPr kumimoji="1" lang="en-US" altLang="zh-CN"/>
              <a:t>-</a:t>
            </a:r>
            <a:r>
              <a:rPr kumimoji="1" lang="zh-CN" altLang="en-US"/>
              <a:t>京东多模态对话挑战大赛（</a:t>
            </a:r>
            <a:r>
              <a:rPr kumimoji="1" lang="en-US" altLang="zh-CN"/>
              <a:t>deadline: 2020.09.15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任务描述</a:t>
            </a:r>
            <a:endParaRPr kumimoji="1" lang="en-US" altLang="zh-CN"/>
          </a:p>
          <a:p>
            <a:pPr lvl="2"/>
            <a:r>
              <a:rPr kumimoji="1" lang="zh-CN" altLang="en-US"/>
              <a:t> 给定用户与客服之间交互记录（文字</a:t>
            </a:r>
            <a:r>
              <a:rPr kumimoji="1" lang="en-US" altLang="zh-CN"/>
              <a:t>/</a:t>
            </a:r>
            <a:r>
              <a:rPr kumimoji="1" lang="zh-CN" altLang="en-US"/>
              <a:t>图片</a:t>
            </a:r>
            <a:r>
              <a:rPr kumimoji="1" lang="en-US" altLang="zh-CN"/>
              <a:t>/</a:t>
            </a:r>
            <a:r>
              <a:rPr kumimoji="1" lang="zh-CN" altLang="en-US"/>
              <a:t>图文）</a:t>
            </a:r>
            <a:endParaRPr kumimoji="1" lang="en-US" altLang="zh-CN"/>
          </a:p>
          <a:p>
            <a:pPr lvl="2"/>
            <a:r>
              <a:rPr kumimoji="1" lang="zh-CN" altLang="en-US"/>
              <a:t> 给定背景知识（对话涉及的商家类别信息和商品信息）</a:t>
            </a:r>
            <a:endParaRPr kumimoji="1" lang="en-US" altLang="zh-CN"/>
          </a:p>
          <a:p>
            <a:pPr lvl="2"/>
            <a:r>
              <a:rPr kumimoji="1" lang="zh-CN" altLang="en-US"/>
              <a:t> 提供简单商品知识库（商品基础属性信息）</a:t>
            </a:r>
            <a:endParaRPr kumimoji="1" lang="en-US" altLang="zh-CN"/>
          </a:p>
          <a:p>
            <a:pPr lvl="2"/>
            <a:r>
              <a:rPr kumimoji="1" lang="zh-CN" altLang="en-US"/>
              <a:t> 要求给出满足用户需求的答案（单模态文本）</a:t>
            </a:r>
            <a:endParaRPr kumimoji="1" lang="en-US" altLang="zh-CN"/>
          </a:p>
          <a:p>
            <a:pPr lvl="2"/>
            <a:endParaRPr kumimoji="1"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01E95A-83BC-8746-AACB-A23EAF411E29}"/>
              </a:ext>
            </a:extLst>
          </p:cNvPr>
          <p:cNvSpPr/>
          <p:nvPr/>
        </p:nvSpPr>
        <p:spPr>
          <a:xfrm>
            <a:off x="7712336" y="4961709"/>
            <a:ext cx="3235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>
                <a:hlinkClick r:id="rId3"/>
              </a:rPr>
              <a:t>https://jddc.jd.com/description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87BD46-F94F-ED4A-BBAC-8C6A3B565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336" y="2730334"/>
            <a:ext cx="2984091" cy="67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94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43867A-3676-604A-86DB-495FEA7FC5FD}"/>
              </a:ext>
            </a:extLst>
          </p:cNvPr>
          <p:cNvSpPr txBox="1"/>
          <p:nvPr/>
        </p:nvSpPr>
        <p:spPr>
          <a:xfrm>
            <a:off x="4622800" y="2659559"/>
            <a:ext cx="294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感谢聆听</a:t>
            </a:r>
            <a:r>
              <a:rPr kumimoji="1" lang="en-US" altLang="zh-CN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</a:t>
            </a:r>
            <a:endParaRPr kumimoji="1" lang="zh-CN" altLang="en-US" sz="4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647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SMP</a:t>
            </a:r>
            <a:r>
              <a:rPr kumimoji="1" lang="zh-CN" altLang="en-US"/>
              <a:t>中文人机对话技术评测（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Evaluation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Chinese</a:t>
            </a:r>
            <a:r>
              <a:rPr kumimoji="1" lang="zh-CN" altLang="en-US"/>
              <a:t> </a:t>
            </a:r>
            <a:r>
              <a:rPr kumimoji="1" lang="en-US" altLang="zh-CN"/>
              <a:t>Human-Computer</a:t>
            </a:r>
            <a:r>
              <a:rPr kumimoji="1" lang="zh-CN" altLang="en-US"/>
              <a:t> </a:t>
            </a:r>
            <a:r>
              <a:rPr kumimoji="1" lang="en-US" altLang="zh-CN"/>
              <a:t>Dialogue</a:t>
            </a:r>
            <a:r>
              <a:rPr kumimoji="1" lang="zh-CN" altLang="en-US"/>
              <a:t> </a:t>
            </a:r>
            <a:r>
              <a:rPr kumimoji="1" lang="en-US" altLang="zh-CN"/>
              <a:t>Technology</a:t>
            </a:r>
            <a:r>
              <a:rPr kumimoji="1" lang="zh-CN" altLang="en-US"/>
              <a:t>，</a:t>
            </a:r>
            <a:r>
              <a:rPr kumimoji="1" lang="en-US" altLang="zh-CN"/>
              <a:t>SMP-ECDT</a:t>
            </a:r>
            <a:r>
              <a:rPr kumimoji="1" lang="zh-CN" altLang="en-US"/>
              <a:t>）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 历届</a:t>
            </a:r>
            <a:r>
              <a:rPr kumimoji="1" lang="en-US" altLang="zh-CN"/>
              <a:t>ECDT</a:t>
            </a:r>
            <a:r>
              <a:rPr kumimoji="1" lang="zh-CN" altLang="en-US"/>
              <a:t>评测任务</a:t>
            </a:r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7C4489EA-0A3B-9547-9BEF-412DFD83C3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7510177"/>
              </p:ext>
            </p:extLst>
          </p:nvPr>
        </p:nvGraphicFramePr>
        <p:xfrm>
          <a:off x="113581" y="2846717"/>
          <a:ext cx="11734800" cy="3801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6048AEE4-40CE-E745-93CD-DEFCF2E581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0839" y="5881816"/>
            <a:ext cx="1963228" cy="6071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FCAC6F-9948-A542-AB80-58B404A517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9741" y="5812262"/>
            <a:ext cx="1741943" cy="729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1C46B73-D93C-DF4B-BAEC-0F5E6BA298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782" r="16182"/>
          <a:stretch/>
        </p:blipFill>
        <p:spPr>
          <a:xfrm>
            <a:off x="10676582" y="5743683"/>
            <a:ext cx="1207772" cy="8665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0D4A97-F3C8-354F-801B-C70992AFAE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3994" y="5660774"/>
            <a:ext cx="1012264" cy="10122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4EF4E4F-9B4E-404D-ABE5-E10D323967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6672" y="4686038"/>
            <a:ext cx="929779" cy="9173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6840A37-BC0D-784C-8ED4-F69A953B8AF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1333"/>
          <a:stretch>
            <a:fillRect/>
          </a:stretch>
        </p:blipFill>
        <p:spPr>
          <a:xfrm>
            <a:off x="9746803" y="4686038"/>
            <a:ext cx="929779" cy="917383"/>
          </a:xfrm>
          <a:custGeom>
            <a:avLst/>
            <a:gdLst>
              <a:gd name="connsiteX0" fmla="*/ 464880 w 929779"/>
              <a:gd name="connsiteY0" fmla="*/ 0 h 917383"/>
              <a:gd name="connsiteX1" fmla="*/ 464900 w 929779"/>
              <a:gd name="connsiteY1" fmla="*/ 0 h 917383"/>
              <a:gd name="connsiteX2" fmla="*/ 558582 w 929779"/>
              <a:gd name="connsiteY2" fmla="*/ 9318 h 917383"/>
              <a:gd name="connsiteX3" fmla="*/ 920335 w 929779"/>
              <a:gd name="connsiteY3" fmla="*/ 366249 h 917383"/>
              <a:gd name="connsiteX4" fmla="*/ 929779 w 929779"/>
              <a:gd name="connsiteY4" fmla="*/ 458682 h 917383"/>
              <a:gd name="connsiteX5" fmla="*/ 929779 w 929779"/>
              <a:gd name="connsiteY5" fmla="*/ 458701 h 917383"/>
              <a:gd name="connsiteX6" fmla="*/ 920335 w 929779"/>
              <a:gd name="connsiteY6" fmla="*/ 551134 h 917383"/>
              <a:gd name="connsiteX7" fmla="*/ 464890 w 929779"/>
              <a:gd name="connsiteY7" fmla="*/ 917383 h 917383"/>
              <a:gd name="connsiteX8" fmla="*/ 0 w 929779"/>
              <a:gd name="connsiteY8" fmla="*/ 458691 h 917383"/>
              <a:gd name="connsiteX9" fmla="*/ 371198 w 929779"/>
              <a:gd name="connsiteY9" fmla="*/ 9318 h 91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779" h="917383">
                <a:moveTo>
                  <a:pt x="464880" y="0"/>
                </a:moveTo>
                <a:lnTo>
                  <a:pt x="464900" y="0"/>
                </a:lnTo>
                <a:lnTo>
                  <a:pt x="558582" y="9318"/>
                </a:lnTo>
                <a:cubicBezTo>
                  <a:pt x="740161" y="45979"/>
                  <a:pt x="883179" y="187090"/>
                  <a:pt x="920335" y="366249"/>
                </a:cubicBezTo>
                <a:lnTo>
                  <a:pt x="929779" y="458682"/>
                </a:lnTo>
                <a:lnTo>
                  <a:pt x="929779" y="458701"/>
                </a:lnTo>
                <a:lnTo>
                  <a:pt x="920335" y="551134"/>
                </a:lnTo>
                <a:cubicBezTo>
                  <a:pt x="876986" y="760152"/>
                  <a:pt x="689548" y="917383"/>
                  <a:pt x="464890" y="917383"/>
                </a:cubicBezTo>
                <a:cubicBezTo>
                  <a:pt x="208138" y="917383"/>
                  <a:pt x="0" y="712020"/>
                  <a:pt x="0" y="458691"/>
                </a:cubicBezTo>
                <a:cubicBezTo>
                  <a:pt x="0" y="237028"/>
                  <a:pt x="159356" y="52089"/>
                  <a:pt x="371198" y="93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5577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任务型对话介绍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多用于垂直领域业务助理系统</a:t>
            </a:r>
            <a:endParaRPr kumimoji="1" lang="en-US" altLang="zh-CN"/>
          </a:p>
          <a:p>
            <a:pPr lvl="2"/>
            <a:r>
              <a:rPr kumimoji="1" lang="zh-CN" altLang="en-US"/>
              <a:t> 微软小娜、百度度秘、阿里小蜜、</a:t>
            </a:r>
            <a:r>
              <a:rPr kumimoji="1" lang="en-US" altLang="zh-CN"/>
              <a:t>DTP</a:t>
            </a:r>
            <a:r>
              <a:rPr kumimoji="1" lang="zh-CN" altLang="en-US"/>
              <a:t>等</a:t>
            </a:r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具有明确的任务目标</a:t>
            </a:r>
            <a:endParaRPr kumimoji="1" lang="en-US" altLang="zh-CN"/>
          </a:p>
          <a:p>
            <a:pPr lvl="2"/>
            <a:r>
              <a:rPr kumimoji="1" lang="zh-CN" altLang="en-US"/>
              <a:t> 订餐、订票等</a:t>
            </a:r>
            <a:endParaRPr kumimoji="1"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04BA7A-89A7-3946-9263-202D0D8BD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931" y="2830199"/>
            <a:ext cx="494242" cy="4942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85DE27-2AB4-7D49-97FD-E68E70312A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25" t="12933" r="12525" b="11847"/>
          <a:stretch>
            <a:fillRect/>
          </a:stretch>
        </p:blipFill>
        <p:spPr>
          <a:xfrm>
            <a:off x="10675613" y="2356924"/>
            <a:ext cx="439692" cy="441285"/>
          </a:xfrm>
          <a:custGeom>
            <a:avLst/>
            <a:gdLst>
              <a:gd name="connsiteX0" fmla="*/ 1168401 w 2336802"/>
              <a:gd name="connsiteY0" fmla="*/ 0 h 2345266"/>
              <a:gd name="connsiteX1" fmla="*/ 2336802 w 2336802"/>
              <a:gd name="connsiteY1" fmla="*/ 1172633 h 2345266"/>
              <a:gd name="connsiteX2" fmla="*/ 1168401 w 2336802"/>
              <a:gd name="connsiteY2" fmla="*/ 2345266 h 2345266"/>
              <a:gd name="connsiteX3" fmla="*/ 0 w 2336802"/>
              <a:gd name="connsiteY3" fmla="*/ 1172633 h 2345266"/>
              <a:gd name="connsiteX4" fmla="*/ 1168401 w 2336802"/>
              <a:gd name="connsiteY4" fmla="*/ 0 h 234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6802" h="2345266">
                <a:moveTo>
                  <a:pt x="1168401" y="0"/>
                </a:moveTo>
                <a:cubicBezTo>
                  <a:pt x="1813691" y="0"/>
                  <a:pt x="2336802" y="525006"/>
                  <a:pt x="2336802" y="1172633"/>
                </a:cubicBezTo>
                <a:cubicBezTo>
                  <a:pt x="2336802" y="1820260"/>
                  <a:pt x="1813691" y="2345266"/>
                  <a:pt x="1168401" y="2345266"/>
                </a:cubicBezTo>
                <a:cubicBezTo>
                  <a:pt x="523111" y="2345266"/>
                  <a:pt x="0" y="1820260"/>
                  <a:pt x="0" y="1172633"/>
                </a:cubicBezTo>
                <a:cubicBezTo>
                  <a:pt x="0" y="525006"/>
                  <a:pt x="523111" y="0"/>
                  <a:pt x="1168401" y="0"/>
                </a:cubicBezTo>
                <a:close/>
              </a:path>
            </a:pathLst>
          </a:custGeom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AC592E5A-5D8C-964A-A47C-431EA0085197}"/>
              </a:ext>
            </a:extLst>
          </p:cNvPr>
          <p:cNvSpPr/>
          <p:nvPr/>
        </p:nvSpPr>
        <p:spPr>
          <a:xfrm>
            <a:off x="8015845" y="2830199"/>
            <a:ext cx="1579418" cy="316957"/>
          </a:xfrm>
          <a:prstGeom prst="wedgeRoundRectCallout">
            <a:avLst>
              <a:gd name="adj1" fmla="val -59488"/>
              <a:gd name="adj2" fmla="val 386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请问您从哪里出发？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9" name="圆角矩形标注 8">
            <a:extLst>
              <a:ext uri="{FF2B5EF4-FFF2-40B4-BE49-F238E27FC236}">
                <a16:creationId xmlns:a16="http://schemas.microsoft.com/office/drawing/2014/main" id="{789CC13B-9E09-ED47-88C7-5AC703A656B0}"/>
              </a:ext>
            </a:extLst>
          </p:cNvPr>
          <p:cNvSpPr/>
          <p:nvPr/>
        </p:nvSpPr>
        <p:spPr>
          <a:xfrm>
            <a:off x="8461667" y="2305400"/>
            <a:ext cx="1935676" cy="325037"/>
          </a:xfrm>
          <a:prstGeom prst="wedgeRoundRectCallout">
            <a:avLst>
              <a:gd name="adj1" fmla="val 61561"/>
              <a:gd name="adj2" fmla="val 405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帮我订一张去北京的机票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56F9DC2-D0F5-9145-A591-518DCC65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06" y="3879757"/>
            <a:ext cx="494242" cy="49424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6B20C0C-A40F-4C43-9EBA-B4A6ACACD0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25" t="12933" r="12525" b="11847"/>
          <a:stretch>
            <a:fillRect/>
          </a:stretch>
        </p:blipFill>
        <p:spPr>
          <a:xfrm>
            <a:off x="10687488" y="3406482"/>
            <a:ext cx="439692" cy="441285"/>
          </a:xfrm>
          <a:custGeom>
            <a:avLst/>
            <a:gdLst>
              <a:gd name="connsiteX0" fmla="*/ 1168401 w 2336802"/>
              <a:gd name="connsiteY0" fmla="*/ 0 h 2345266"/>
              <a:gd name="connsiteX1" fmla="*/ 2336802 w 2336802"/>
              <a:gd name="connsiteY1" fmla="*/ 1172633 h 2345266"/>
              <a:gd name="connsiteX2" fmla="*/ 1168401 w 2336802"/>
              <a:gd name="connsiteY2" fmla="*/ 2345266 h 2345266"/>
              <a:gd name="connsiteX3" fmla="*/ 0 w 2336802"/>
              <a:gd name="connsiteY3" fmla="*/ 1172633 h 2345266"/>
              <a:gd name="connsiteX4" fmla="*/ 1168401 w 2336802"/>
              <a:gd name="connsiteY4" fmla="*/ 0 h 234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6802" h="2345266">
                <a:moveTo>
                  <a:pt x="1168401" y="0"/>
                </a:moveTo>
                <a:cubicBezTo>
                  <a:pt x="1813691" y="0"/>
                  <a:pt x="2336802" y="525006"/>
                  <a:pt x="2336802" y="1172633"/>
                </a:cubicBezTo>
                <a:cubicBezTo>
                  <a:pt x="2336802" y="1820260"/>
                  <a:pt x="1813691" y="2345266"/>
                  <a:pt x="1168401" y="2345266"/>
                </a:cubicBezTo>
                <a:cubicBezTo>
                  <a:pt x="523111" y="2345266"/>
                  <a:pt x="0" y="1820260"/>
                  <a:pt x="0" y="1172633"/>
                </a:cubicBezTo>
                <a:cubicBezTo>
                  <a:pt x="0" y="525006"/>
                  <a:pt x="523111" y="0"/>
                  <a:pt x="1168401" y="0"/>
                </a:cubicBezTo>
                <a:close/>
              </a:path>
            </a:pathLst>
          </a:custGeom>
        </p:spPr>
      </p:pic>
      <p:sp>
        <p:nvSpPr>
          <p:cNvPr id="14" name="圆角矩形标注 13">
            <a:extLst>
              <a:ext uri="{FF2B5EF4-FFF2-40B4-BE49-F238E27FC236}">
                <a16:creationId xmlns:a16="http://schemas.microsoft.com/office/drawing/2014/main" id="{ED474CF6-1D30-D04C-84FA-5F385CADAB08}"/>
              </a:ext>
            </a:extLst>
          </p:cNvPr>
          <p:cNvSpPr/>
          <p:nvPr/>
        </p:nvSpPr>
        <p:spPr>
          <a:xfrm>
            <a:off x="8027719" y="3879757"/>
            <a:ext cx="1686295" cy="316957"/>
          </a:xfrm>
          <a:prstGeom prst="wedgeRoundRectCallout">
            <a:avLst>
              <a:gd name="adj1" fmla="val -59488"/>
              <a:gd name="adj2" fmla="val 386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请问您什么时候出发？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5" name="圆角矩形标注 14">
            <a:extLst>
              <a:ext uri="{FF2B5EF4-FFF2-40B4-BE49-F238E27FC236}">
                <a16:creationId xmlns:a16="http://schemas.microsoft.com/office/drawing/2014/main" id="{E792899F-2848-4C4E-87C4-634260E8A938}"/>
              </a:ext>
            </a:extLst>
          </p:cNvPr>
          <p:cNvSpPr/>
          <p:nvPr/>
        </p:nvSpPr>
        <p:spPr>
          <a:xfrm>
            <a:off x="9155874" y="3354958"/>
            <a:ext cx="1253343" cy="325037"/>
          </a:xfrm>
          <a:prstGeom prst="wedgeRoundRectCallout">
            <a:avLst>
              <a:gd name="adj1" fmla="val 61561"/>
              <a:gd name="adj2" fmla="val 405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从哈尔滨出发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A6710C6-28FA-4F4A-BA0B-188959D46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931" y="5083920"/>
            <a:ext cx="494242" cy="4942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CCBF6F3-2A5D-E248-8B17-A80A08F2E7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25" t="12933" r="12525" b="11847"/>
          <a:stretch>
            <a:fillRect/>
          </a:stretch>
        </p:blipFill>
        <p:spPr>
          <a:xfrm>
            <a:off x="10687488" y="4456040"/>
            <a:ext cx="439692" cy="441285"/>
          </a:xfrm>
          <a:custGeom>
            <a:avLst/>
            <a:gdLst>
              <a:gd name="connsiteX0" fmla="*/ 1168401 w 2336802"/>
              <a:gd name="connsiteY0" fmla="*/ 0 h 2345266"/>
              <a:gd name="connsiteX1" fmla="*/ 2336802 w 2336802"/>
              <a:gd name="connsiteY1" fmla="*/ 1172633 h 2345266"/>
              <a:gd name="connsiteX2" fmla="*/ 1168401 w 2336802"/>
              <a:gd name="connsiteY2" fmla="*/ 2345266 h 2345266"/>
              <a:gd name="connsiteX3" fmla="*/ 0 w 2336802"/>
              <a:gd name="connsiteY3" fmla="*/ 1172633 h 2345266"/>
              <a:gd name="connsiteX4" fmla="*/ 1168401 w 2336802"/>
              <a:gd name="connsiteY4" fmla="*/ 0 h 234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6802" h="2345266">
                <a:moveTo>
                  <a:pt x="1168401" y="0"/>
                </a:moveTo>
                <a:cubicBezTo>
                  <a:pt x="1813691" y="0"/>
                  <a:pt x="2336802" y="525006"/>
                  <a:pt x="2336802" y="1172633"/>
                </a:cubicBezTo>
                <a:cubicBezTo>
                  <a:pt x="2336802" y="1820260"/>
                  <a:pt x="1813691" y="2345266"/>
                  <a:pt x="1168401" y="2345266"/>
                </a:cubicBezTo>
                <a:cubicBezTo>
                  <a:pt x="523111" y="2345266"/>
                  <a:pt x="0" y="1820260"/>
                  <a:pt x="0" y="1172633"/>
                </a:cubicBezTo>
                <a:cubicBezTo>
                  <a:pt x="0" y="525006"/>
                  <a:pt x="523111" y="0"/>
                  <a:pt x="1168401" y="0"/>
                </a:cubicBezTo>
                <a:close/>
              </a:path>
            </a:pathLst>
          </a:custGeom>
        </p:spPr>
      </p:pic>
      <p:sp>
        <p:nvSpPr>
          <p:cNvPr id="18" name="圆角矩形标注 17">
            <a:extLst>
              <a:ext uri="{FF2B5EF4-FFF2-40B4-BE49-F238E27FC236}">
                <a16:creationId xmlns:a16="http://schemas.microsoft.com/office/drawing/2014/main" id="{6C0F5786-B4CC-8647-857E-F06ED7540598}"/>
              </a:ext>
            </a:extLst>
          </p:cNvPr>
          <p:cNvSpPr/>
          <p:nvPr/>
        </p:nvSpPr>
        <p:spPr>
          <a:xfrm>
            <a:off x="8027719" y="4929315"/>
            <a:ext cx="2066306" cy="494242"/>
          </a:xfrm>
          <a:prstGeom prst="wedgeRoundRectCallout">
            <a:avLst>
              <a:gd name="adj1" fmla="val -59488"/>
              <a:gd name="adj2" fmla="val 386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好的，已经帮您预订明天</a:t>
            </a:r>
            <a:r>
              <a:rPr kumimoji="1" lang="en-US" altLang="zh-CN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9:30</a:t>
            </a:r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从哈尔滨至北京的机票。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圆角矩形标注 18">
            <a:extLst>
              <a:ext uri="{FF2B5EF4-FFF2-40B4-BE49-F238E27FC236}">
                <a16:creationId xmlns:a16="http://schemas.microsoft.com/office/drawing/2014/main" id="{9380447D-224F-5041-B9A6-0E29D9C3C06B}"/>
              </a:ext>
            </a:extLst>
          </p:cNvPr>
          <p:cNvSpPr/>
          <p:nvPr/>
        </p:nvSpPr>
        <p:spPr>
          <a:xfrm>
            <a:off x="9048997" y="4404516"/>
            <a:ext cx="1360220" cy="325037"/>
          </a:xfrm>
          <a:prstGeom prst="wedgeRoundRectCallout">
            <a:avLst>
              <a:gd name="adj1" fmla="val 61561"/>
              <a:gd name="adj2" fmla="val 405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明天上午九点半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117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任务型对话系统介绍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Pipeline</a:t>
            </a:r>
            <a:r>
              <a:rPr kumimoji="1" lang="zh-CN" altLang="en-US"/>
              <a:t> </a:t>
            </a:r>
            <a:r>
              <a:rPr kumimoji="1" lang="en-US" altLang="zh-CN"/>
              <a:t>VS.</a:t>
            </a:r>
            <a:r>
              <a:rPr kumimoji="1" lang="zh-CN" altLang="en-US"/>
              <a:t> </a:t>
            </a:r>
            <a:r>
              <a:rPr kumimoji="1" lang="en-US" altLang="zh-CN"/>
              <a:t>End2End</a:t>
            </a:r>
          </a:p>
          <a:p>
            <a:pPr marL="342882" lvl="1" indent="0">
              <a:buNone/>
            </a:pP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Pipeline</a:t>
            </a:r>
            <a:r>
              <a:rPr kumimoji="1" lang="zh-CN" altLang="en-US"/>
              <a:t>任务型对话系统组成</a:t>
            </a:r>
            <a:endParaRPr kumimoji="1" lang="en-US" altLang="zh-CN"/>
          </a:p>
          <a:p>
            <a:pPr lvl="2"/>
            <a:r>
              <a:rPr kumimoji="1" lang="zh-CN" altLang="en-US"/>
              <a:t> 对话技术平台（</a:t>
            </a:r>
            <a:r>
              <a:rPr kumimoji="1" lang="en-US" altLang="zh-CN"/>
              <a:t>DTP</a:t>
            </a:r>
            <a:r>
              <a:rPr kumimoji="1" lang="zh-CN" altLang="en-US"/>
              <a:t>） </a:t>
            </a:r>
            <a:endParaRPr kumimoji="1"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A67704-3EAD-2F4E-9352-C179FBB54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936" y="1935508"/>
            <a:ext cx="6292237" cy="43561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54EA96-EDDB-E540-9908-79F6CC60A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029" y="4388710"/>
            <a:ext cx="1610221" cy="16102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210BD12-9B6C-A94F-8526-C9D912E76919}"/>
              </a:ext>
            </a:extLst>
          </p:cNvPr>
          <p:cNvSpPr txBox="1"/>
          <p:nvPr/>
        </p:nvSpPr>
        <p:spPr>
          <a:xfrm>
            <a:off x="2249458" y="6107006"/>
            <a:ext cx="159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DTP</a:t>
            </a:r>
            <a:r>
              <a: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官网访问</a:t>
            </a:r>
          </a:p>
        </p:txBody>
      </p:sp>
    </p:spTree>
    <p:extLst>
      <p:ext uri="{BB962C8B-B14F-4D97-AF65-F5344CB8AC3E}">
        <p14:creationId xmlns:p14="http://schemas.microsoft.com/office/powerpoint/2010/main" val="1914749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评测说明</a:t>
            </a:r>
            <a:endParaRPr kumimoji="1" lang="en-US" altLang="zh-CN"/>
          </a:p>
          <a:p>
            <a:pPr lvl="2"/>
            <a:r>
              <a:rPr kumimoji="1" lang="zh-CN" altLang="en-US"/>
              <a:t> 包含闲聊和垂类两大类，其中垂类又细分为</a:t>
            </a:r>
            <a:r>
              <a:rPr kumimoji="1" lang="en-US" altLang="zh-CN"/>
              <a:t>30</a:t>
            </a:r>
            <a:r>
              <a:rPr kumimoji="1" lang="zh-CN" altLang="en-US"/>
              <a:t>个垂直领域</a:t>
            </a:r>
            <a:endParaRPr kumimoji="1" lang="en-US" altLang="zh-CN"/>
          </a:p>
          <a:p>
            <a:pPr lvl="2"/>
            <a:r>
              <a:rPr kumimoji="1" lang="zh-CN" altLang="en-US"/>
              <a:t> 仅考虑针对单轮对话用户意图的领域分类</a:t>
            </a:r>
            <a:endParaRPr kumimoji="1" lang="en-US" altLang="zh-CN"/>
          </a:p>
          <a:p>
            <a:pPr marL="685765" lvl="2" indent="0">
              <a:buNone/>
            </a:pPr>
            <a:r>
              <a:rPr kumimoji="1" lang="en-US" altLang="zh-CN"/>
              <a:t>	</a:t>
            </a:r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评测方式</a:t>
            </a:r>
            <a:endParaRPr kumimoji="1" lang="en-US" altLang="zh-CN"/>
          </a:p>
          <a:p>
            <a:pPr lvl="2"/>
            <a:r>
              <a:rPr kumimoji="1" lang="zh-CN" altLang="en-US"/>
              <a:t> 开放式评测（</a:t>
            </a:r>
            <a:r>
              <a:rPr kumimoji="1" lang="en-US" altLang="zh-CN"/>
              <a:t>2017</a:t>
            </a:r>
            <a:r>
              <a:rPr kumimoji="1" lang="zh-CN" altLang="en-US"/>
              <a:t>年封闭式评测）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Codalab</a:t>
            </a:r>
            <a:r>
              <a:rPr kumimoji="1" lang="zh-CN" altLang="en-US"/>
              <a:t>提交（</a:t>
            </a:r>
            <a:r>
              <a:rPr kumimoji="1" lang="en-US" altLang="zh-CN"/>
              <a:t>2017</a:t>
            </a:r>
            <a:r>
              <a:rPr kumimoji="1" lang="zh-CN" altLang="en-US"/>
              <a:t>年</a:t>
            </a:r>
            <a:r>
              <a:rPr kumimoji="1" lang="en-US" altLang="zh-CN"/>
              <a:t>API</a:t>
            </a:r>
            <a:r>
              <a:rPr kumimoji="1" lang="zh-CN" altLang="en-US"/>
              <a:t>提交）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endParaRPr kumimoji="1" lang="en-US" alt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4DCCB1-7695-354A-AC2F-4F9F0497B68B}"/>
              </a:ext>
            </a:extLst>
          </p:cNvPr>
          <p:cNvSpPr txBox="1"/>
          <p:nvPr/>
        </p:nvSpPr>
        <p:spPr>
          <a:xfrm>
            <a:off x="3927423" y="6063670"/>
            <a:ext cx="7605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/>
              <a:t>Zhang W N, Chen Z, Che W, et al. The first evaluation of Chinese human-computer dialogue technology[J]. arXiv preprint arXiv:1709.10217, 2017.</a:t>
            </a:r>
            <a:endParaRPr kumimoji="1" lang="zh-CN" altLang="en-US" sz="16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6FDA86-815C-9C4A-BCAD-D409F1470D98}"/>
              </a:ext>
            </a:extLst>
          </p:cNvPr>
          <p:cNvSpPr txBox="1"/>
          <p:nvPr/>
        </p:nvSpPr>
        <p:spPr>
          <a:xfrm>
            <a:off x="659567" y="6176963"/>
            <a:ext cx="326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600" i="1"/>
              <a:t>http://ir.hit.edu.cn/smp2017-ecdt</a:t>
            </a:r>
          </a:p>
        </p:txBody>
      </p:sp>
    </p:spTree>
    <p:extLst>
      <p:ext uri="{BB962C8B-B14F-4D97-AF65-F5344CB8AC3E}">
        <p14:creationId xmlns:p14="http://schemas.microsoft.com/office/powerpoint/2010/main" val="1712196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评测数据</a:t>
            </a:r>
            <a:endParaRPr kumimoji="1" lang="en-US" altLang="zh-CN"/>
          </a:p>
          <a:p>
            <a:pPr lvl="2"/>
            <a:endParaRPr kumimoji="1"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508BEE-74F1-2E42-B397-11419F24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417" y="2586659"/>
            <a:ext cx="9967383" cy="363152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8261C96-D2A3-064F-9464-65C9E13E2690}"/>
              </a:ext>
            </a:extLst>
          </p:cNvPr>
          <p:cNvSpPr txBox="1"/>
          <p:nvPr/>
        </p:nvSpPr>
        <p:spPr>
          <a:xfrm>
            <a:off x="4032181" y="6176963"/>
            <a:ext cx="7869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/>
              <a:t>Zhao Z, Zhang W, Che W, et al. An Evaluation of Chinese Human-Computer Dialogue Technology[J]. Data Intelligence, 2019, 1(2): 187-200.</a:t>
            </a:r>
            <a:endParaRPr kumimoji="1"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432523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25400</TotalTime>
  <Words>5118</Words>
  <Application>Microsoft Macintosh PowerPoint</Application>
  <PresentationFormat>宽屏</PresentationFormat>
  <Paragraphs>605</Paragraphs>
  <Slides>44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5" baseType="lpstr">
      <vt:lpstr>等线</vt:lpstr>
      <vt:lpstr>等线 Light</vt:lpstr>
      <vt:lpstr>华文细黑</vt:lpstr>
      <vt:lpstr>SimSun</vt:lpstr>
      <vt:lpstr>Microsoft YaHei</vt:lpstr>
      <vt:lpstr>Microsoft YaHei</vt:lpstr>
      <vt:lpstr>Arial</vt:lpstr>
      <vt:lpstr>Calibri</vt:lpstr>
      <vt:lpstr>Times New Roman</vt:lpstr>
      <vt:lpstr>Wingdings</vt:lpstr>
      <vt:lpstr>Office 主题​​</vt:lpstr>
      <vt:lpstr>PowerPoint 演示文稿</vt:lpstr>
      <vt:lpstr>主要内容</vt:lpstr>
      <vt:lpstr>对话评测介绍</vt:lpstr>
      <vt:lpstr>SMP-ECDT</vt:lpstr>
      <vt:lpstr>SMP-ECDT</vt:lpstr>
      <vt:lpstr>SMP-ECDT</vt:lpstr>
      <vt:lpstr>SMP-ECDT</vt:lpstr>
      <vt:lpstr>SMP-ECDT 2017/2018</vt:lpstr>
      <vt:lpstr>SMP-ECDT 2017/2018</vt:lpstr>
      <vt:lpstr>SMP-ECDT 2017/2018</vt:lpstr>
      <vt:lpstr>SMP-ECDT 2017/2018</vt:lpstr>
      <vt:lpstr>SMP-ECDT 2017/2018</vt:lpstr>
      <vt:lpstr>SMP-ECDT 2017/2018</vt:lpstr>
      <vt:lpstr>SMP-ECDT 2017/2018</vt:lpstr>
      <vt:lpstr>SMP-ECDT 2017/2018</vt:lpstr>
      <vt:lpstr>SMP-ECDT 2019</vt:lpstr>
      <vt:lpstr>SMP-ECDT 2019</vt:lpstr>
      <vt:lpstr>SMP-ECDT 2019</vt:lpstr>
      <vt:lpstr>SMP-ECDT 2019</vt:lpstr>
      <vt:lpstr>SMP-ECDT 2019</vt:lpstr>
      <vt:lpstr>SMP-ECDT 2020</vt:lpstr>
      <vt:lpstr>SMP-ECDT 2020</vt:lpstr>
      <vt:lpstr>SMP-ECDT 2020</vt:lpstr>
      <vt:lpstr>SMP-ECDT 2020</vt:lpstr>
      <vt:lpstr>SMP-ECDT 2020</vt:lpstr>
      <vt:lpstr>SMP-ECDT 2020</vt:lpstr>
      <vt:lpstr>SMP-MCC</vt:lpstr>
      <vt:lpstr>SMP-MCC</vt:lpstr>
      <vt:lpstr>SMP-MCC</vt:lpstr>
      <vt:lpstr>SMP-MCC</vt:lpstr>
      <vt:lpstr>SMP-MCC 2020</vt:lpstr>
      <vt:lpstr>SMP-MCC 2020</vt:lpstr>
      <vt:lpstr>SMP-MCC 2020</vt:lpstr>
      <vt:lpstr>SMP-MCC 2020</vt:lpstr>
      <vt:lpstr>SMP-MCC 2020</vt:lpstr>
      <vt:lpstr>SMP-MCC</vt:lpstr>
      <vt:lpstr>SMP-MCC</vt:lpstr>
      <vt:lpstr>SMP-MCC</vt:lpstr>
      <vt:lpstr>SMP-MCC</vt:lpstr>
      <vt:lpstr>SMP-MCC</vt:lpstr>
      <vt:lpstr>其他对话评测</vt:lpstr>
      <vt:lpstr>其他对话评测</vt:lpstr>
      <vt:lpstr>其他对话评测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Leo Liu</dc:creator>
  <cp:lastModifiedBy>Zhang Kaiyan</cp:lastModifiedBy>
  <cp:revision>1658</cp:revision>
  <dcterms:created xsi:type="dcterms:W3CDTF">2020-01-03T02:52:22Z</dcterms:created>
  <dcterms:modified xsi:type="dcterms:W3CDTF">2020-07-07T18:52:23Z</dcterms:modified>
</cp:coreProperties>
</file>